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54" d="100"/>
          <a:sy n="54" d="100"/>
        </p:scale>
        <p:origin x="-570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10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5635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6062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003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27640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63359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94098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25169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8562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4917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7030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7660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7518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4053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6837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5198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5054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EE70-B4ED-4899-84F5-C4D56A285899}" type="datetimeFigureOut">
              <a:rPr lang="hu-HU" smtClean="0"/>
              <a:pPr/>
              <a:t>2015.10.19.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1D4BC6-D45E-4997-926F-AE2558627B0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899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77779" y="916298"/>
            <a:ext cx="9144000" cy="4273885"/>
          </a:xfrm>
        </p:spPr>
        <p:txBody>
          <a:bodyPr>
            <a:normAutofit fontScale="90000"/>
          </a:bodyPr>
          <a:lstStyle/>
          <a:p>
            <a:r>
              <a:rPr lang="hu-HU" sz="4800" b="1" dirty="0"/>
              <a:t>MACSGYOE XXIV. </a:t>
            </a:r>
            <a:r>
              <a:rPr lang="hu-HU" sz="4800" b="1" dirty="0" smtClean="0"/>
              <a:t>KONFERENCIÁJA</a:t>
            </a:r>
            <a:r>
              <a:rPr lang="hu-HU" sz="4800" b="1" dirty="0"/>
              <a:t> </a:t>
            </a:r>
            <a:r>
              <a:rPr lang="hu-HU" sz="4800" dirty="0"/>
              <a:t/>
            </a:r>
            <a:br>
              <a:rPr lang="hu-HU" sz="4800" dirty="0"/>
            </a:br>
            <a:r>
              <a:rPr lang="hu-HU" sz="4800" b="1" dirty="0"/>
              <a:t>Struktúraváltás a családsegítő és gyermekjóléti </a:t>
            </a:r>
            <a:r>
              <a:rPr lang="hu-HU" sz="4800" b="1" dirty="0" smtClean="0"/>
              <a:t>szolgálatokban</a:t>
            </a:r>
            <a:r>
              <a:rPr lang="hu-HU" sz="4800" b="1" dirty="0"/>
              <a:t> </a:t>
            </a:r>
            <a:r>
              <a:rPr lang="hu-HU" sz="4800" dirty="0"/>
              <a:t/>
            </a:r>
            <a:br>
              <a:rPr lang="hu-HU" sz="4800" dirty="0"/>
            </a:br>
            <a:r>
              <a:rPr lang="hu-HU" sz="4800" b="1" dirty="0"/>
              <a:t>Szekcióvezető: </a:t>
            </a:r>
            <a:r>
              <a:rPr lang="hu-HU" sz="4800" b="1" dirty="0" err="1"/>
              <a:t>Földessy</a:t>
            </a:r>
            <a:r>
              <a:rPr lang="hu-HU" sz="4800" b="1" dirty="0"/>
              <a:t> Judit </a:t>
            </a:r>
            <a:r>
              <a:rPr lang="hu-HU" sz="4800" b="1" dirty="0" smtClean="0"/>
              <a:t>szociálpolitikus</a:t>
            </a:r>
            <a:r>
              <a:rPr lang="hu-HU" sz="4800" b="1" dirty="0"/>
              <a:t> </a:t>
            </a:r>
            <a:r>
              <a:rPr lang="hu-HU" sz="4800" dirty="0"/>
              <a:t/>
            </a:r>
            <a:br>
              <a:rPr lang="hu-HU" sz="4800" dirty="0"/>
            </a:br>
            <a:endParaRPr lang="hu-HU" sz="4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36112" y="5357611"/>
            <a:ext cx="9144000" cy="801709"/>
          </a:xfrm>
        </p:spPr>
        <p:txBody>
          <a:bodyPr/>
          <a:lstStyle/>
          <a:p>
            <a:r>
              <a:rPr lang="hu-HU" b="1" dirty="0"/>
              <a:t>2015. </a:t>
            </a:r>
            <a:r>
              <a:rPr lang="hu-HU" b="1" dirty="0" smtClean="0"/>
              <a:t>Siófok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50350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746975"/>
            <a:ext cx="8596668" cy="5294387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/>
              <a:t>2., Feladatkör megosztás, szolgáltatási szintek meghatározásának és a szolgáltatások kiterjesztésének </a:t>
            </a:r>
            <a:r>
              <a:rPr lang="hu-HU" sz="2400" b="1" dirty="0" smtClean="0"/>
              <a:t>előnyei</a:t>
            </a:r>
          </a:p>
          <a:p>
            <a:pPr marL="0" indent="0">
              <a:buNone/>
            </a:pPr>
            <a:endParaRPr lang="hu-HU" sz="2400" dirty="0"/>
          </a:p>
          <a:p>
            <a:pPr lvl="0"/>
            <a:r>
              <a:rPr lang="hu-HU" sz="2400" dirty="0"/>
              <a:t>a szolgáltatásokhoz való egyenlőbb esélyű hozzáférést biztosítja</a:t>
            </a:r>
          </a:p>
          <a:p>
            <a:pPr lvl="0"/>
            <a:r>
              <a:rPr lang="hu-HU" sz="2400" dirty="0"/>
              <a:t>a szolgáltatások kiterjesztését jelenti mind az alap, mind a speciális szolgáltatási csomag tekintetében</a:t>
            </a:r>
          </a:p>
          <a:p>
            <a:pPr lvl="0"/>
            <a:r>
              <a:rPr lang="hu-HU" sz="2400" dirty="0"/>
              <a:t>az alap és a hatósági munkához kapcsolódó feladatok szervezeti elválasztásával a segítő/támogató funkció és a kontroll funkció elkülönül (szervezeti és személyi szinten is)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56466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905816"/>
            <a:ext cx="8596668" cy="2558603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III.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 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A strukturális átalakítás és az új típusú feladatszervezés kockázatai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42505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605307"/>
            <a:ext cx="8596668" cy="55894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hu-HU" sz="2600" b="1" dirty="0" smtClean="0"/>
          </a:p>
          <a:p>
            <a:pPr marL="0" indent="0">
              <a:buNone/>
            </a:pPr>
            <a:r>
              <a:rPr lang="hu-HU" sz="2600" b="1" dirty="0" smtClean="0"/>
              <a:t>1</a:t>
            </a:r>
            <a:r>
              <a:rPr lang="hu-HU" sz="2600" b="1" dirty="0"/>
              <a:t>., Szakmai </a:t>
            </a:r>
            <a:r>
              <a:rPr lang="hu-HU" sz="2600" b="1" dirty="0" smtClean="0"/>
              <a:t>kockázatok</a:t>
            </a:r>
          </a:p>
          <a:p>
            <a:pPr marL="0" indent="0">
              <a:buNone/>
            </a:pPr>
            <a:endParaRPr lang="hu-HU" sz="2600" dirty="0"/>
          </a:p>
          <a:p>
            <a:pPr lvl="0"/>
            <a:r>
              <a:rPr lang="hu-HU" sz="2600" dirty="0"/>
              <a:t>együttműködést és/vagy „kvázi alá – fölé rendeltség” –i viszonyt generál az új struktúra a szolgálatok és a központok között?</a:t>
            </a:r>
          </a:p>
          <a:p>
            <a:pPr lvl="0"/>
            <a:r>
              <a:rPr lang="hu-HU" sz="2600" dirty="0"/>
              <a:t>speciális szolgáltatások biztosításának kiterjesztése (tapasztalat és kapacitás hiány, járásonként eltérő adottságok stb.)</a:t>
            </a:r>
          </a:p>
          <a:p>
            <a:pPr lvl="0"/>
            <a:r>
              <a:rPr lang="hu-HU" sz="2600" dirty="0"/>
              <a:t>feladatkör megosztásának kérdésköre: alapszolgáltatások és a hatósági tevékenységhez kapcsolódó feladatok elválasztása (kliens utak szabályozása, kompetencia körök, családgondozói feladatok biztosításának módja)</a:t>
            </a:r>
          </a:p>
          <a:p>
            <a:pPr lvl="0"/>
            <a:r>
              <a:rPr lang="hu-HU" sz="2600" dirty="0"/>
              <a:t>jelzőrendszeri munka hatékonyságának javítása – de ez nem csak a család és gyermekjóléti szolgálatokon múlik!</a:t>
            </a:r>
          </a:p>
          <a:p>
            <a:pPr lvl="0"/>
            <a:r>
              <a:rPr lang="hu-HU" sz="2600" dirty="0"/>
              <a:t>szociális diagnózis készítés (de mi is akar ez lenni?! Mit takar a szabályozás?)</a:t>
            </a:r>
          </a:p>
          <a:p>
            <a:pPr lvl="0"/>
            <a:r>
              <a:rPr lang="hu-HU" sz="2600" dirty="0"/>
              <a:t>szakmai létszámok meghatározása (kulcsfontosságú!)</a:t>
            </a:r>
          </a:p>
          <a:p>
            <a:pPr lvl="0"/>
            <a:r>
              <a:rPr lang="hu-HU" sz="2600" dirty="0"/>
              <a:t>módszertani háttér segítségnyújtás hiánya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1769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927279"/>
            <a:ext cx="8596668" cy="5114083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/>
              <a:t>2., Egyéb kockázatok</a:t>
            </a: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  <a:p>
            <a:pPr lvl="0"/>
            <a:r>
              <a:rPr lang="hu-HU" sz="2400" dirty="0" smtClean="0"/>
              <a:t>az átalakulásra szánt idő, mint kockázati tényező</a:t>
            </a:r>
          </a:p>
          <a:p>
            <a:pPr lvl="0"/>
            <a:r>
              <a:rPr lang="hu-HU" sz="2400" dirty="0" smtClean="0"/>
              <a:t>modellezés </a:t>
            </a:r>
            <a:r>
              <a:rPr lang="hu-HU" sz="2400" dirty="0"/>
              <a:t>hiánya, mint kockázati tényező</a:t>
            </a:r>
          </a:p>
          <a:p>
            <a:pPr lvl="0"/>
            <a:r>
              <a:rPr lang="hu-HU" sz="2400" dirty="0"/>
              <a:t>az új finanszírozásban rejlő kockázatok</a:t>
            </a:r>
          </a:p>
          <a:p>
            <a:pPr lvl="0"/>
            <a:r>
              <a:rPr lang="hu-HU" sz="2400" dirty="0"/>
              <a:t>az új – átalakított – szervezeti struktúrában rejlő kockázatok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075017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1214909"/>
            <a:ext cx="8596668" cy="2610118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IV.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 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A </a:t>
            </a:r>
            <a:r>
              <a:rPr lang="hu-HU" b="1" dirty="0" smtClean="0"/>
              <a:t>Szakmai-, tartalmi munka szempontjából kiemelt területek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52243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643945"/>
            <a:ext cx="8596668" cy="5397418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hu-HU" sz="2400" b="1" dirty="0"/>
              <a:t>Együttműködés és kapcsolattartás: </a:t>
            </a:r>
            <a:r>
              <a:rPr lang="hu-HU" sz="2400" dirty="0"/>
              <a:t>a család és gyermekjóléti szolgálatok és a család és gyermekjóléti központok között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dirty="0"/>
              <a:t>Speciális szolgáltatások biztosításának módja,</a:t>
            </a:r>
            <a:r>
              <a:rPr lang="hu-HU" sz="2400" dirty="0"/>
              <a:t> a hozzáférés biztosításának alternatívái – eltérő járási adottságok mellett (garanciális szabályok)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dirty="0"/>
              <a:t>Feladatkör megosztás – kliens utak szabályozása</a:t>
            </a:r>
            <a:endParaRPr lang="hu-HU" sz="2400" dirty="0"/>
          </a:p>
          <a:p>
            <a:pPr marL="457200" lvl="0" indent="-457200">
              <a:buFont typeface="+mj-lt"/>
              <a:buAutoNum type="arabicPeriod"/>
            </a:pPr>
            <a:r>
              <a:rPr lang="hu-HU" sz="2400" b="1" dirty="0"/>
              <a:t>Jelzőrendszeri működés</a:t>
            </a:r>
            <a:r>
              <a:rPr lang="hu-HU" sz="2400" dirty="0"/>
              <a:t> megerősítésének kérdései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dirty="0"/>
              <a:t>Szociális diagnózis </a:t>
            </a:r>
            <a:r>
              <a:rPr lang="hu-HU" sz="2400" dirty="0"/>
              <a:t>(mint új elem a szolgáltatási rendszerben</a:t>
            </a:r>
            <a:r>
              <a:rPr lang="hu-HU" sz="2400" dirty="0" smtClean="0"/>
              <a:t>) </a:t>
            </a:r>
            <a:r>
              <a:rPr lang="hu-HU" sz="2400" i="1" dirty="0" smtClean="0"/>
              <a:t>– a részletes kidolgozás érdekében a bevezetés elhalasztása szükséges</a:t>
            </a:r>
            <a:endParaRPr lang="hu-HU" sz="2400" i="1" dirty="0"/>
          </a:p>
          <a:p>
            <a:pPr marL="457200" lvl="0" indent="-457200">
              <a:buFont typeface="+mj-lt"/>
              <a:buAutoNum type="arabicPeriod"/>
            </a:pPr>
            <a:r>
              <a:rPr lang="hu-HU" sz="2400" b="1" dirty="0"/>
              <a:t>Szakmai létszámok </a:t>
            </a:r>
            <a:r>
              <a:rPr lang="hu-HU" sz="2400" dirty="0"/>
              <a:t>meghatározásának kérdései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2927192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1216" y="1237398"/>
            <a:ext cx="8552785" cy="1850265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V. 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 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SZAKMAI VITÁKAT GENERÁLÓ KÉRDÉSEK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895022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2952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/>
              <a:t>1., Együttműködés és/vagy „alá-fölé </a:t>
            </a:r>
            <a:r>
              <a:rPr lang="hu-HU" sz="2400" b="1" dirty="0" err="1"/>
              <a:t>rendeltségi</a:t>
            </a:r>
            <a:r>
              <a:rPr lang="hu-HU" sz="2400" b="1" dirty="0"/>
              <a:t>” viszony – a család és gyermekjóléti szolgálatok ill. a központok között.</a:t>
            </a:r>
            <a:endParaRPr lang="hu-HU" sz="2400" dirty="0"/>
          </a:p>
          <a:p>
            <a:endParaRPr lang="hu-HU" sz="2400" dirty="0"/>
          </a:p>
          <a:p>
            <a:pPr marL="0" indent="0">
              <a:buNone/>
            </a:pPr>
            <a:r>
              <a:rPr lang="hu-HU" sz="2400" b="1" dirty="0"/>
              <a:t>/Mit generál az új struktúra és feladatmegosztás?/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09654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 rendszer az együttműködésre épít!  (de sok a szubjektív elem)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 </a:t>
            </a:r>
            <a:endParaRPr lang="hu-HU" dirty="0"/>
          </a:p>
          <a:p>
            <a:pPr marL="0" indent="0">
              <a:buNone/>
            </a:pPr>
            <a:r>
              <a:rPr lang="hu-HU" sz="2400" b="1" dirty="0" smtClean="0"/>
              <a:t>Együttműködési </a:t>
            </a:r>
            <a:r>
              <a:rPr lang="hu-HU" sz="2400" b="1" dirty="0"/>
              <a:t>pontok:</a:t>
            </a:r>
            <a:endParaRPr lang="hu-HU" sz="2400" dirty="0"/>
          </a:p>
          <a:p>
            <a:pPr lvl="0"/>
            <a:r>
              <a:rPr lang="hu-HU" sz="2400" dirty="0"/>
              <a:t>jelzőrendszeri munka során,</a:t>
            </a:r>
          </a:p>
          <a:p>
            <a:pPr lvl="0"/>
            <a:r>
              <a:rPr lang="hu-HU" sz="2400" dirty="0"/>
              <a:t>hatósági beavatkozást, ill. speciális szolgáltatást igénylő esetek kezelésében,</a:t>
            </a:r>
          </a:p>
          <a:p>
            <a:pPr lvl="0"/>
            <a:r>
              <a:rPr lang="hu-HU" sz="2400" dirty="0"/>
              <a:t>„módszertani” jellegű segítségnyújtás során,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455451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9770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/>
              <a:t> </a:t>
            </a:r>
            <a:endParaRPr lang="hu-HU" sz="2400" dirty="0"/>
          </a:p>
          <a:p>
            <a:pPr marL="0" indent="0">
              <a:buNone/>
            </a:pPr>
            <a:r>
              <a:rPr lang="hu-HU" sz="2400" b="1" dirty="0"/>
              <a:t>2., Feladatkör megosztás – a feladat ellátási szintek között</a:t>
            </a:r>
            <a:endParaRPr lang="hu-HU" sz="2400" dirty="0"/>
          </a:p>
          <a:p>
            <a:pPr marL="0" indent="0">
              <a:buNone/>
            </a:pPr>
            <a:r>
              <a:rPr lang="hu-HU" sz="2400" b="1" dirty="0"/>
              <a:t> </a:t>
            </a:r>
            <a:endParaRPr lang="hu-HU" sz="2400" dirty="0"/>
          </a:p>
          <a:p>
            <a:pPr marL="0" indent="0">
              <a:buNone/>
            </a:pPr>
            <a:r>
              <a:rPr lang="hu-HU" sz="2400" b="1" dirty="0" smtClean="0"/>
              <a:t>/</a:t>
            </a:r>
            <a:r>
              <a:rPr lang="hu-HU" sz="2400" b="1" dirty="0"/>
              <a:t>Hol húzódik a kompetencia határ?/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800591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02251"/>
            <a:ext cx="10515600" cy="2700047"/>
          </a:xfrm>
        </p:spPr>
        <p:txBody>
          <a:bodyPr>
            <a:normAutofit/>
          </a:bodyPr>
          <a:lstStyle/>
          <a:p>
            <a:r>
              <a:rPr lang="hu-HU" b="1" dirty="0"/>
              <a:t>I.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 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STRUKTURÁLIS VÁLTOZÁSOK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86390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14596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2.1., Települési szint – család és gyermekjóléti szolgálat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58345"/>
            <a:ext cx="8596668" cy="47394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3400" b="1" dirty="0" smtClean="0"/>
              <a:t>Alapszolgáltatási </a:t>
            </a:r>
            <a:r>
              <a:rPr lang="hu-HU" sz="3400" b="1" dirty="0"/>
              <a:t>csomag:</a:t>
            </a:r>
            <a:endParaRPr lang="hu-HU" sz="3400" dirty="0"/>
          </a:p>
          <a:p>
            <a:pPr lvl="0"/>
            <a:r>
              <a:rPr lang="hu-HU" sz="3400" dirty="0"/>
              <a:t>információnyújtás</a:t>
            </a:r>
          </a:p>
          <a:p>
            <a:pPr lvl="0"/>
            <a:r>
              <a:rPr lang="hu-HU" sz="3400" dirty="0"/>
              <a:t>jelzőrendszer működtetése települési szinten</a:t>
            </a:r>
          </a:p>
          <a:p>
            <a:pPr lvl="0"/>
            <a:r>
              <a:rPr lang="hu-HU" sz="3400" dirty="0"/>
              <a:t>szolgáltatásokhoz/ ellátásokhoz való hozzájutás segítése</a:t>
            </a:r>
          </a:p>
          <a:p>
            <a:pPr lvl="0"/>
            <a:r>
              <a:rPr lang="hu-HU" sz="3400" dirty="0"/>
              <a:t>általános tanácsadások</a:t>
            </a:r>
          </a:p>
          <a:p>
            <a:pPr lvl="0"/>
            <a:r>
              <a:rPr lang="hu-HU" sz="3400" dirty="0"/>
              <a:t>családgondozás</a:t>
            </a:r>
          </a:p>
          <a:p>
            <a:pPr lvl="0"/>
            <a:r>
              <a:rPr lang="hu-HU" sz="3400" dirty="0"/>
              <a:t>egyéni és csoportos készségfejlesztés, szabadidős programok szervezése,</a:t>
            </a:r>
          </a:p>
          <a:p>
            <a:pPr lvl="0"/>
            <a:r>
              <a:rPr lang="hu-HU" sz="3400" dirty="0"/>
              <a:t>közösségfejlesztés (helyi közösségi kezdeményezések támogatása)</a:t>
            </a:r>
          </a:p>
          <a:p>
            <a:pPr lvl="0"/>
            <a:r>
              <a:rPr lang="hu-HU" sz="3400" dirty="0"/>
              <a:t>kapcsolattartás és együttműködés a család és gyermekjóléti központtal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520405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2618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2.2., Járási szint – család és gyermekjóléti központ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82668"/>
            <a:ext cx="8596668" cy="50757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 smtClean="0"/>
              <a:t>a</a:t>
            </a:r>
            <a:r>
              <a:rPr lang="hu-HU" sz="2400" b="1" dirty="0"/>
              <a:t>, Hatósági tevékenységhez kapcsolódó feladat ellátási csomag:</a:t>
            </a:r>
            <a:endParaRPr lang="hu-HU" sz="2400" dirty="0"/>
          </a:p>
          <a:p>
            <a:pPr lvl="0"/>
            <a:r>
              <a:rPr lang="hu-HU" sz="2400" dirty="0"/>
              <a:t>javaslattétel hatósági intézkedésre</a:t>
            </a:r>
          </a:p>
          <a:p>
            <a:pPr lvl="0"/>
            <a:r>
              <a:rPr lang="hu-HU" sz="2400" dirty="0"/>
              <a:t>hatósági intézkedéssel kapcsolatos adminisztratív, szervezési koordinációs és kapcsolattartási feladatok</a:t>
            </a:r>
          </a:p>
          <a:p>
            <a:pPr lvl="0"/>
            <a:r>
              <a:rPr lang="hu-HU" sz="2400" b="1" dirty="0"/>
              <a:t>esetmenedzseri feladatok</a:t>
            </a:r>
            <a:r>
              <a:rPr lang="hu-HU" sz="2400" dirty="0"/>
              <a:t>: szolgáltatások biztosításának megszervezése, összehangolása, a szolgáltatás(ok) igénybe vételének ill. eredményességének nyomon követése, ellenőrzése stb.</a:t>
            </a:r>
          </a:p>
          <a:p>
            <a:pPr lvl="0"/>
            <a:r>
              <a:rPr lang="hu-HU" sz="2400" dirty="0"/>
              <a:t>feladatellátás gyámhatósági intézkedés alapján</a:t>
            </a:r>
          </a:p>
          <a:p>
            <a:pPr lvl="0"/>
            <a:r>
              <a:rPr lang="hu-HU" sz="2400" dirty="0"/>
              <a:t>utógondozás</a:t>
            </a:r>
          </a:p>
          <a:p>
            <a:pPr lvl="0"/>
            <a:r>
              <a:rPr lang="hu-HU" sz="2400" dirty="0"/>
              <a:t>jelzőrendszeri munka járási szintű koordinációja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1979335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154546"/>
            <a:ext cx="8981821" cy="6606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b="1" dirty="0"/>
              <a:t>b., Speciális szolgáltatási csomag</a:t>
            </a:r>
            <a:endParaRPr lang="hu-HU" sz="2200" dirty="0"/>
          </a:p>
          <a:p>
            <a:pPr lvl="0"/>
            <a:r>
              <a:rPr lang="hu-HU" sz="2200" dirty="0"/>
              <a:t>kapcsolattartási ügyelet</a:t>
            </a:r>
          </a:p>
          <a:p>
            <a:pPr lvl="0"/>
            <a:r>
              <a:rPr lang="hu-HU" sz="2200" dirty="0"/>
              <a:t>utcai – lakótelepi szociális munka</a:t>
            </a:r>
          </a:p>
          <a:p>
            <a:pPr lvl="0"/>
            <a:r>
              <a:rPr lang="hu-HU" sz="2200" dirty="0"/>
              <a:t>kórházi szociális munka</a:t>
            </a:r>
          </a:p>
          <a:p>
            <a:pPr lvl="0"/>
            <a:r>
              <a:rPr lang="hu-HU" sz="2200" dirty="0"/>
              <a:t>készenléti szolgálat</a:t>
            </a:r>
          </a:p>
          <a:p>
            <a:pPr lvl="0"/>
            <a:r>
              <a:rPr lang="hu-HU" sz="2200" dirty="0"/>
              <a:t>jogi segítségnyújtás</a:t>
            </a:r>
          </a:p>
          <a:p>
            <a:pPr lvl="0"/>
            <a:r>
              <a:rPr lang="hu-HU" sz="2200" dirty="0"/>
              <a:t>pszichológiai tanácsadás</a:t>
            </a:r>
          </a:p>
          <a:p>
            <a:pPr lvl="0"/>
            <a:r>
              <a:rPr lang="hu-HU" sz="2200" dirty="0"/>
              <a:t>családkonzultáció, családterápia</a:t>
            </a:r>
          </a:p>
          <a:p>
            <a:pPr lvl="0"/>
            <a:r>
              <a:rPr lang="hu-HU" sz="2200" dirty="0"/>
              <a:t>szociális diagnózis, szükségletfelmérés</a:t>
            </a:r>
          </a:p>
          <a:p>
            <a:pPr lvl="0"/>
            <a:r>
              <a:rPr lang="hu-HU" sz="2200" dirty="0"/>
              <a:t>óvodai, iskolai szociális munka (2018. 01. 01.)</a:t>
            </a:r>
          </a:p>
          <a:p>
            <a:pPr lvl="0"/>
            <a:r>
              <a:rPr lang="hu-HU" sz="2200" dirty="0"/>
              <a:t>menekültek integrációjának segítése (kijelölt központok)</a:t>
            </a:r>
          </a:p>
          <a:p>
            <a:pPr lvl="0"/>
            <a:r>
              <a:rPr lang="hu-HU" sz="2200" dirty="0"/>
              <a:t>kiváltással kapcsolatos esetmenedzseri feladatok (2017. 01. 01.)</a:t>
            </a:r>
          </a:p>
          <a:p>
            <a:pPr lvl="0"/>
            <a:r>
              <a:rPr lang="hu-HU" sz="2200" dirty="0"/>
              <a:t>szakmai támogatás nyújtása az ellátási területen működő család és gyermekjóléti szolgálatok számára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81924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Települési feladat ellátási szint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743075"/>
            <a:ext cx="8596668" cy="3971925"/>
          </a:xfrm>
        </p:spPr>
        <p:txBody>
          <a:bodyPr/>
          <a:lstStyle/>
          <a:p>
            <a:pPr lvl="0"/>
            <a:r>
              <a:rPr lang="hu-HU" sz="2400" dirty="0" smtClean="0"/>
              <a:t>szolgáltatási </a:t>
            </a:r>
            <a:r>
              <a:rPr lang="hu-HU" sz="2400" dirty="0"/>
              <a:t>keret – család és gyermekjóléti szolgálat</a:t>
            </a:r>
          </a:p>
          <a:p>
            <a:pPr lvl="0"/>
            <a:r>
              <a:rPr lang="hu-HU" sz="2400" dirty="0"/>
              <a:t>alapszolgáltatási csomag – általános segítő szolgáltatások</a:t>
            </a:r>
          </a:p>
          <a:p>
            <a:pPr lvl="0"/>
            <a:r>
              <a:rPr lang="hu-HU" sz="2400" dirty="0"/>
              <a:t>segítő/ támogató funkció</a:t>
            </a:r>
          </a:p>
          <a:p>
            <a:pPr lvl="0"/>
            <a:r>
              <a:rPr lang="hu-HU" sz="2400" dirty="0"/>
              <a:t>családgondozó, családsegítő – tisztán segítő szerep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889532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466725"/>
            <a:ext cx="8596668" cy="1320800"/>
          </a:xfrm>
        </p:spPr>
        <p:txBody>
          <a:bodyPr/>
          <a:lstStyle/>
          <a:p>
            <a:r>
              <a:rPr lang="hu-HU" b="1" dirty="0"/>
              <a:t>Járási feladat ellátási szint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960564"/>
            <a:ext cx="8596668" cy="3880773"/>
          </a:xfrm>
        </p:spPr>
        <p:txBody>
          <a:bodyPr/>
          <a:lstStyle/>
          <a:p>
            <a:pPr lvl="0"/>
            <a:r>
              <a:rPr lang="hu-HU" sz="2400" dirty="0" smtClean="0"/>
              <a:t>szolgáltatási </a:t>
            </a:r>
            <a:r>
              <a:rPr lang="hu-HU" sz="2400" dirty="0"/>
              <a:t>keret – család és gyermekjóléti központ</a:t>
            </a:r>
          </a:p>
          <a:p>
            <a:pPr lvl="0"/>
            <a:r>
              <a:rPr lang="hu-HU" sz="2400" dirty="0"/>
              <a:t>szolgáltatási csomag: hatósági feladatokhoz kapcsolódó tevékenység, speciális szolgáltatások</a:t>
            </a:r>
          </a:p>
          <a:p>
            <a:pPr lvl="0"/>
            <a:r>
              <a:rPr lang="hu-HU" sz="2400" dirty="0"/>
              <a:t>koordináló/ellenőrző/kontroll funkció – ill. speciális szolgáltatást nyújtó, közvetítő funkció</a:t>
            </a:r>
          </a:p>
          <a:p>
            <a:pPr lvl="0"/>
            <a:r>
              <a:rPr lang="hu-HU" sz="2400" dirty="0"/>
              <a:t>esetmenedzser – ellenőrző, kontroll szerep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141705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42862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Az új feladat ellátási struktúra célja – az igénybe vevő szempontjából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143124"/>
            <a:ext cx="8596668" cy="3907763"/>
          </a:xfrm>
        </p:spPr>
        <p:txBody>
          <a:bodyPr/>
          <a:lstStyle/>
          <a:p>
            <a:pPr lvl="0"/>
            <a:r>
              <a:rPr lang="hu-HU" sz="2400" b="1" dirty="0" smtClean="0"/>
              <a:t>ott </a:t>
            </a:r>
            <a:r>
              <a:rPr lang="hu-HU" sz="2400" b="1" dirty="0"/>
              <a:t>kapja</a:t>
            </a:r>
            <a:r>
              <a:rPr lang="hu-HU" sz="2400" dirty="0"/>
              <a:t> meg a szükséges és indokolt szolgáltatásokat, ahol ez számára elérhető,</a:t>
            </a:r>
          </a:p>
          <a:p>
            <a:pPr lvl="0"/>
            <a:r>
              <a:rPr lang="hu-HU" sz="2400" b="1" dirty="0"/>
              <a:t>akkor kapja</a:t>
            </a:r>
            <a:r>
              <a:rPr lang="hu-HU" sz="2400" dirty="0"/>
              <a:t> meg amikor szüksége van rá,</a:t>
            </a:r>
          </a:p>
          <a:p>
            <a:pPr lvl="0"/>
            <a:r>
              <a:rPr lang="hu-HU" sz="2400" b="1" dirty="0"/>
              <a:t>olyan szolgáltatásokat vehessen igénybe,</a:t>
            </a:r>
            <a:r>
              <a:rPr lang="hu-HU" sz="2400" dirty="0"/>
              <a:t> amelyek adekvátak</a:t>
            </a:r>
          </a:p>
          <a:p>
            <a:pPr lvl="0"/>
            <a:r>
              <a:rPr lang="hu-HU" sz="2400" dirty="0"/>
              <a:t>biztosítsa az </a:t>
            </a:r>
            <a:r>
              <a:rPr lang="hu-HU" sz="2400" b="1" dirty="0"/>
              <a:t>egyenlőbb esélyű hozzáférést</a:t>
            </a:r>
            <a:r>
              <a:rPr lang="hu-HU" sz="2400" dirty="0"/>
              <a:t> a szolgáltatásokhoz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0585905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44767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Az új feladat ellátási struktúra célja – a szolgáltatók szempontjából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009775"/>
            <a:ext cx="8596668" cy="4133850"/>
          </a:xfrm>
        </p:spPr>
        <p:txBody>
          <a:bodyPr/>
          <a:lstStyle/>
          <a:p>
            <a:pPr lvl="0"/>
            <a:r>
              <a:rPr lang="hu-HU" sz="2400" dirty="0" smtClean="0"/>
              <a:t>együttműködésre </a:t>
            </a:r>
            <a:r>
              <a:rPr lang="hu-HU" sz="2400" dirty="0"/>
              <a:t>épüljön</a:t>
            </a:r>
          </a:p>
          <a:p>
            <a:pPr lvl="0"/>
            <a:r>
              <a:rPr lang="hu-HU" sz="2400" dirty="0"/>
              <a:t>a segítő/támogató valamint az ellenőrző/kontroll funkciók szervezetileg és a szakember személyében is váljanak el egymástól</a:t>
            </a:r>
          </a:p>
          <a:p>
            <a:pPr lvl="0"/>
            <a:r>
              <a:rPr lang="hu-HU" sz="2400" dirty="0"/>
              <a:t>biztosítsa a komplex, rendszerszemléletű segítő munka kereteit</a:t>
            </a:r>
          </a:p>
          <a:p>
            <a:pPr lvl="0"/>
            <a:r>
              <a:rPr lang="hu-HU" sz="2400" dirty="0"/>
              <a:t>hosszú távon eredményezze a valóban „egykapus” szakmai szolgáltatási rendszer megalapozását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287931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3., Veszélyeztetettséget észlelő és jelzőrendszer megerősítése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701799"/>
            <a:ext cx="8596668" cy="4765675"/>
          </a:xfrm>
        </p:spPr>
        <p:txBody>
          <a:bodyPr>
            <a:normAutofit lnSpcReduction="10000"/>
          </a:bodyPr>
          <a:lstStyle/>
          <a:p>
            <a:pPr lvl="0"/>
            <a:r>
              <a:rPr lang="hu-HU" sz="2400" dirty="0" smtClean="0"/>
              <a:t>az </a:t>
            </a:r>
            <a:r>
              <a:rPr lang="hu-HU" sz="2400" dirty="0"/>
              <a:t>új struktúrához igazodóan kell megszervezni (ill. szabályozni)</a:t>
            </a:r>
          </a:p>
          <a:p>
            <a:pPr lvl="0"/>
            <a:r>
              <a:rPr lang="hu-HU" sz="2400" dirty="0"/>
              <a:t>integrált rendszer</a:t>
            </a:r>
          </a:p>
          <a:p>
            <a:pPr lvl="0"/>
            <a:r>
              <a:rPr lang="hu-HU" sz="2400" dirty="0"/>
              <a:t>kétszintű rendszer</a:t>
            </a:r>
          </a:p>
          <a:p>
            <a:pPr lvl="0"/>
            <a:r>
              <a:rPr lang="hu-HU" sz="2400" dirty="0"/>
              <a:t>jelzőrendszeri munka megerősítése szolgálaton belül, (felelősi rendszer: települési szinten – jelzőrendszeri felelős, járási szinten – jelzőrendszeri tanácsadó/koordinátor)</a:t>
            </a:r>
          </a:p>
          <a:p>
            <a:pPr lvl="0"/>
            <a:r>
              <a:rPr lang="hu-HU" sz="2400" dirty="0"/>
              <a:t>jelzőrendszeri munka (és felelősség) megerősítése a jelzőrendszeri tagok körében (szakmaközi együttműködés fejlesztése, ill. a tagok ágazati jogszabályaiban is jelenjen meg a feladat és a kötelezés)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376502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2533940"/>
            <a:ext cx="8596668" cy="1320800"/>
          </a:xfrm>
        </p:spPr>
        <p:txBody>
          <a:bodyPr/>
          <a:lstStyle/>
          <a:p>
            <a:pPr algn="ctr"/>
            <a:r>
              <a:rPr lang="hu-HU" b="1" dirty="0"/>
              <a:t>KÖSZÖNÖM A FIGYELMET!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320791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50761"/>
            <a:ext cx="9452020" cy="5821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1., Szervezeti </a:t>
            </a:r>
            <a:r>
              <a:rPr lang="hu-HU" sz="2400" b="1" dirty="0" smtClean="0"/>
              <a:t>integráció</a:t>
            </a:r>
          </a:p>
          <a:p>
            <a:pPr marL="0" indent="0">
              <a:buNone/>
            </a:pPr>
            <a:endParaRPr lang="hu-HU" sz="2400" b="1" dirty="0"/>
          </a:p>
          <a:p>
            <a:pPr lvl="0"/>
            <a:r>
              <a:rPr lang="hu-HU" sz="2400" dirty="0"/>
              <a:t>2016. 01. 01.-től családsegítés csak gyermekjóléti szolgáltatással integráltan – egy szervezeti keretben – működtethető.</a:t>
            </a:r>
          </a:p>
          <a:p>
            <a:pPr lvl="0"/>
            <a:r>
              <a:rPr lang="hu-HU" sz="2400" dirty="0"/>
              <a:t>előzmény: az 1993. évi III. tv. (Szt.) 2015. 01.01.-től hatályos módosítása értelmében családsegítés csak gyermekjóléti szolgáltatással egy szolgáltató keretében hozható létre. (Szt. 64§ (6) bekezdés</a:t>
            </a:r>
            <a:r>
              <a:rPr lang="hu-HU" sz="2400" dirty="0" smtClean="0"/>
              <a:t>)</a:t>
            </a:r>
          </a:p>
          <a:p>
            <a:pPr marL="0" lvl="0" indent="0">
              <a:buNone/>
            </a:pPr>
            <a:endParaRPr lang="hu-HU" sz="2400" dirty="0"/>
          </a:p>
          <a:p>
            <a:r>
              <a:rPr lang="hu-HU" sz="2400" b="1" dirty="0"/>
              <a:t>2., Létrejövő intézményi/ szervezeti forma</a:t>
            </a:r>
          </a:p>
          <a:p>
            <a:pPr lvl="0"/>
            <a:r>
              <a:rPr lang="hu-HU" sz="2400" dirty="0"/>
              <a:t>család és gyermekjóléti szolgálat</a:t>
            </a:r>
          </a:p>
          <a:p>
            <a:pPr lvl="0"/>
            <a:r>
              <a:rPr lang="hu-HU" sz="2400" dirty="0"/>
              <a:t>család és gyermekjóléti központ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2366746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489397"/>
            <a:ext cx="8596668" cy="5551965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/>
              <a:t>3., Feladatkör megosztás – települési szint/ járási </a:t>
            </a:r>
            <a:r>
              <a:rPr lang="hu-HU" sz="2400" b="1" dirty="0" smtClean="0"/>
              <a:t>szint</a:t>
            </a:r>
          </a:p>
          <a:p>
            <a:pPr marL="0" indent="0">
              <a:buNone/>
            </a:pPr>
            <a:endParaRPr lang="hu-HU" sz="2400" dirty="0"/>
          </a:p>
          <a:p>
            <a:pPr lvl="0"/>
            <a:r>
              <a:rPr lang="hu-HU" sz="2400" b="1" i="1" dirty="0"/>
              <a:t>települési önkormányzat</a:t>
            </a:r>
            <a:r>
              <a:rPr lang="hu-HU" sz="2400" dirty="0"/>
              <a:t> feladatkörében marad: az általános segítő feladatok (un. alapszolgáltatási csomag) biztosítása </a:t>
            </a:r>
            <a:r>
              <a:rPr lang="hu-HU" sz="2400" b="1" i="1" dirty="0"/>
              <a:t>– család és gyermekjóléti szolgálat működtetése</a:t>
            </a:r>
            <a:endParaRPr lang="hu-HU" sz="2400" dirty="0"/>
          </a:p>
          <a:p>
            <a:pPr lvl="0"/>
            <a:r>
              <a:rPr lang="hu-HU" sz="2400" b="1" i="1" dirty="0"/>
              <a:t>járásszékhely önkormányzatok </a:t>
            </a:r>
            <a:r>
              <a:rPr lang="hu-HU" sz="2400" dirty="0"/>
              <a:t>feladatkörébe kerül (kötelezően ellátandó feladatként): a hatósági feladatokhoz kapcsolódó, gyermekek védelmére irányuló tevékenység, valamint a speciális szolgáltatások biztosítása – </a:t>
            </a:r>
            <a:r>
              <a:rPr lang="hu-HU" sz="2400" b="1" i="1" dirty="0"/>
              <a:t>család és gyermekjóléti központ működtetése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747381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528034"/>
            <a:ext cx="8596668" cy="58598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4., Feladat ellátási kötelezettség </a:t>
            </a:r>
            <a:r>
              <a:rPr lang="hu-HU" sz="2400" b="1" dirty="0" smtClean="0"/>
              <a:t>szabályai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b="1" dirty="0" smtClean="0"/>
              <a:t>4/1</a:t>
            </a:r>
            <a:r>
              <a:rPr lang="hu-HU" sz="2400" b="1" dirty="0"/>
              <a:t>., Család és Gyermekjóléti Szolgálat – települési feladat ellátási szint</a:t>
            </a:r>
            <a:endParaRPr lang="hu-HU" sz="2400" dirty="0"/>
          </a:p>
          <a:p>
            <a:pPr lvl="0"/>
            <a:r>
              <a:rPr lang="hu-HU" sz="2400" b="1" i="1" dirty="0"/>
              <a:t>települési önkormányzat</a:t>
            </a:r>
            <a:endParaRPr lang="hu-HU" sz="2400" dirty="0"/>
          </a:p>
          <a:p>
            <a:pPr lvl="0"/>
            <a:r>
              <a:rPr lang="hu-HU" sz="2400" b="1" i="1" dirty="0"/>
              <a:t>közös önkormányzati hivatal</a:t>
            </a:r>
            <a:r>
              <a:rPr lang="hu-HU" sz="2400" dirty="0"/>
              <a:t> esetén a hivatal székhelye szerinti település biztosítja a szolgáltatást a közös hivatalhoz tartozó valamennyi településen</a:t>
            </a:r>
          </a:p>
          <a:p>
            <a:pPr lvl="0"/>
            <a:r>
              <a:rPr lang="hu-HU" sz="2400" dirty="0"/>
              <a:t>továbbra is lehetőség van </a:t>
            </a:r>
            <a:r>
              <a:rPr lang="hu-HU" sz="2400" b="1" i="1" dirty="0"/>
              <a:t>társulás útján </a:t>
            </a:r>
            <a:r>
              <a:rPr lang="hu-HU" sz="2400" dirty="0"/>
              <a:t>történő feladat ellátásra, de a </a:t>
            </a:r>
            <a:r>
              <a:rPr lang="hu-HU" sz="2400" b="1" i="1" dirty="0"/>
              <a:t>közös hivatalok egységét nem lehet megbontani</a:t>
            </a:r>
            <a:endParaRPr lang="hu-HU" sz="2400" dirty="0"/>
          </a:p>
          <a:p>
            <a:pPr lvl="0"/>
            <a:r>
              <a:rPr lang="hu-HU" sz="2400" dirty="0"/>
              <a:t>család és gyermekjóléti szolgálatot állami/önkormányzati, egyházi és nem állami fenntartó is működtethet (a továbbiakban is)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1637560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579549"/>
            <a:ext cx="8596668" cy="5461813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/>
              <a:t>4/2., Család és Gyermekjóléti Központ – járás valamennyi településére kiterjedő feladat </a:t>
            </a:r>
            <a:r>
              <a:rPr lang="hu-HU" sz="2400" b="1" dirty="0" smtClean="0"/>
              <a:t>ellátás</a:t>
            </a:r>
          </a:p>
          <a:p>
            <a:pPr marL="0" indent="0">
              <a:buNone/>
            </a:pPr>
            <a:endParaRPr lang="hu-HU" sz="2400" dirty="0"/>
          </a:p>
          <a:p>
            <a:pPr lvl="0"/>
            <a:r>
              <a:rPr lang="hu-HU" sz="2400" b="1" i="1" dirty="0"/>
              <a:t>járásszékhely önkormányzatok </a:t>
            </a:r>
            <a:r>
              <a:rPr lang="hu-HU" sz="2400" dirty="0"/>
              <a:t>kötelező feladata</a:t>
            </a:r>
          </a:p>
          <a:p>
            <a:pPr lvl="0"/>
            <a:r>
              <a:rPr lang="hu-HU" sz="2400" dirty="0"/>
              <a:t>a feladat ellátási </a:t>
            </a:r>
            <a:r>
              <a:rPr lang="hu-HU" sz="2400" b="1" i="1" dirty="0"/>
              <a:t>kötelezettség kiterjed a járást alkotó valamennyi település lakosságára</a:t>
            </a:r>
            <a:r>
              <a:rPr lang="hu-HU" sz="2400" dirty="0"/>
              <a:t> (a hatósági feladatokhoz kapcsolódó tevékenység és a tv. szerinti speciális szolgáltatások biztosítása terén) </a:t>
            </a:r>
          </a:p>
          <a:p>
            <a:pPr lvl="0"/>
            <a:r>
              <a:rPr lang="hu-HU" sz="2400" b="1" i="1" dirty="0"/>
              <a:t>a járásszékhely önkormányzat erre a feladatra egyházi és nem állami fenntartóval ellátási szerződést nem köthet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195807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656823"/>
            <a:ext cx="8596668" cy="53845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5., Az átalakuláshoz kapcsolódó </a:t>
            </a:r>
            <a:r>
              <a:rPr lang="hu-HU" sz="2400" b="1" dirty="0" smtClean="0"/>
              <a:t>határidők</a:t>
            </a:r>
          </a:p>
          <a:p>
            <a:pPr marL="0" indent="0">
              <a:buNone/>
            </a:pPr>
            <a:endParaRPr lang="hu-HU" sz="2400" dirty="0"/>
          </a:p>
          <a:p>
            <a:pPr lvl="0"/>
            <a:r>
              <a:rPr lang="hu-HU" sz="2000" b="1" dirty="0"/>
              <a:t>2015. október 31. – </a:t>
            </a:r>
            <a:r>
              <a:rPr lang="hu-HU" sz="2000" dirty="0"/>
              <a:t>a települési </a:t>
            </a:r>
            <a:r>
              <a:rPr lang="hu-HU" sz="2000" b="1" dirty="0"/>
              <a:t>önkormányzatoknak felül kell vizsgálniuk</a:t>
            </a:r>
            <a:r>
              <a:rPr lang="hu-HU" sz="2000" dirty="0"/>
              <a:t> a – család és gyermekjóléti szolgáltatás – módját, szervezeti kereteit, ellátási szerződéseket, (társulásban történő feladat ellátás esetén az új szabályok figyelembe vételével)</a:t>
            </a:r>
          </a:p>
          <a:p>
            <a:pPr lvl="0"/>
            <a:r>
              <a:rPr lang="hu-HU" sz="2000" b="1" dirty="0"/>
              <a:t>2015. november 30. – </a:t>
            </a:r>
            <a:r>
              <a:rPr lang="hu-HU" sz="2000" dirty="0"/>
              <a:t>a települési önkormányzatoknak </a:t>
            </a:r>
            <a:r>
              <a:rPr lang="hu-HU" sz="2000" b="1" dirty="0"/>
              <a:t>dönteniük kell</a:t>
            </a:r>
            <a:r>
              <a:rPr lang="hu-HU" sz="2000" dirty="0"/>
              <a:t> a feladat ellátás – új szabályoknak megfelelő módjáról,</a:t>
            </a:r>
          </a:p>
          <a:p>
            <a:pPr lvl="0"/>
            <a:r>
              <a:rPr lang="hu-HU" sz="2000" b="1" dirty="0"/>
              <a:t>2015. november 30. - kérelmezni kell </a:t>
            </a:r>
            <a:r>
              <a:rPr lang="hu-HU" sz="2000" dirty="0"/>
              <a:t>a szolgáltatói nyilvántartásba bejegyzett adatok módosítását (működési engedély módosítási kérelem)</a:t>
            </a:r>
          </a:p>
          <a:p>
            <a:pPr lvl="0"/>
            <a:r>
              <a:rPr lang="hu-HU" sz="2000" dirty="0"/>
              <a:t> </a:t>
            </a:r>
            <a:r>
              <a:rPr lang="hu-HU" sz="2000" b="1" dirty="0"/>
              <a:t>2016. január 1. – </a:t>
            </a:r>
            <a:r>
              <a:rPr lang="hu-HU" sz="2000" dirty="0"/>
              <a:t>új felállásban történő működés megkezdése</a:t>
            </a:r>
          </a:p>
          <a:p>
            <a:pPr lvl="0"/>
            <a:r>
              <a:rPr lang="hu-HU" sz="2000" b="1" dirty="0"/>
              <a:t>2016. január 10. </a:t>
            </a:r>
            <a:r>
              <a:rPr lang="hu-HU" sz="2000" dirty="0"/>
              <a:t>– folyamatban lévő iratanyagok átadása</a:t>
            </a:r>
            <a:r>
              <a:rPr lang="hu-HU" sz="2000" b="1" dirty="0"/>
              <a:t> </a:t>
            </a:r>
            <a:endParaRPr lang="hu-HU" sz="2000" dirty="0"/>
          </a:p>
          <a:p>
            <a:pPr lvl="0"/>
            <a:r>
              <a:rPr lang="hu-HU" sz="2000" b="1" dirty="0"/>
              <a:t>2016. január 31. </a:t>
            </a:r>
            <a:r>
              <a:rPr lang="hu-HU" sz="2000" dirty="0"/>
              <a:t>– lezárt ügyek iratanyagának átadása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221958632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1034603"/>
            <a:ext cx="8596668" cy="2378299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II.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 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A struktúra átalakítás és az új típusú feladatszervezés előnyei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335164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566671"/>
            <a:ext cx="8596668" cy="54746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/>
              <a:t>1., Az integrált – családsegítés és gyermekjóléti szolgáltatás – feladat ellátás előnyei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lvl="0"/>
            <a:r>
              <a:rPr lang="hu-HU" sz="2400" dirty="0"/>
              <a:t>az egyetlen valóban „egykapus” szakmai szolgáltatási rendszer megalapozása</a:t>
            </a:r>
          </a:p>
          <a:p>
            <a:pPr lvl="0"/>
            <a:r>
              <a:rPr lang="hu-HU" sz="2400" dirty="0"/>
              <a:t>a legalapvetőbb szociális és gyermekjóléti problémákra fókuszáló ellátások színtere</a:t>
            </a:r>
          </a:p>
          <a:p>
            <a:pPr lvl="0"/>
            <a:r>
              <a:rPr lang="hu-HU" sz="2400" dirty="0"/>
              <a:t>szakmai erőforrások összpontosítása</a:t>
            </a:r>
          </a:p>
          <a:p>
            <a:pPr lvl="0"/>
            <a:r>
              <a:rPr lang="hu-HU" sz="2400" dirty="0"/>
              <a:t>az integrált szervezeti keret támogatja a komplex és rendszerszemléletű segítő munka megvalósulását</a:t>
            </a:r>
          </a:p>
          <a:p>
            <a:pPr lvl="0"/>
            <a:r>
              <a:rPr lang="hu-HU" sz="2400" dirty="0"/>
              <a:t>a jelzőrendszeri munka – az integrált szervezeti keretben – egyértelművé és áttekinthetőbbé válik a rendszerszereplők számára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918305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270</TotalTime>
  <Words>1203</Words>
  <Application>Microsoft Office PowerPoint</Application>
  <PresentationFormat>Egyéni</PresentationFormat>
  <Paragraphs>144</Paragraphs>
  <Slides>28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Fazetta</vt:lpstr>
      <vt:lpstr>MACSGYOE XXIV. KONFERENCIÁJA  Struktúraváltás a családsegítő és gyermekjóléti szolgálatokban  Szekcióvezető: Földessy Judit szociálpolitikus  </vt:lpstr>
      <vt:lpstr>I.   STRUKTURÁLIS VÁLTOZÁSOK </vt:lpstr>
      <vt:lpstr>3. dia</vt:lpstr>
      <vt:lpstr>4. dia</vt:lpstr>
      <vt:lpstr>5. dia</vt:lpstr>
      <vt:lpstr>6. dia</vt:lpstr>
      <vt:lpstr>7. dia</vt:lpstr>
      <vt:lpstr>II.   A struktúra átalakítás és az új típusú feladatszervezés előnyei </vt:lpstr>
      <vt:lpstr>9. dia</vt:lpstr>
      <vt:lpstr>10. dia</vt:lpstr>
      <vt:lpstr>III.   A strukturális átalakítás és az új típusú feladatszervezés kockázatai </vt:lpstr>
      <vt:lpstr>12. dia</vt:lpstr>
      <vt:lpstr>13. dia</vt:lpstr>
      <vt:lpstr>IV.   A Szakmai-, tartalmi munka szempontjából kiemelt területek </vt:lpstr>
      <vt:lpstr>15. dia</vt:lpstr>
      <vt:lpstr>V.    SZAKMAI VITÁKAT GENERÁLÓ KÉRDÉSEK </vt:lpstr>
      <vt:lpstr>17. dia</vt:lpstr>
      <vt:lpstr>A rendszer az együttműködésre épít!  (de sok a szubjektív elem) </vt:lpstr>
      <vt:lpstr>19. dia</vt:lpstr>
      <vt:lpstr>2.1., Települési szint – család és gyermekjóléti szolgálat </vt:lpstr>
      <vt:lpstr>2.2., Járási szint – család és gyermekjóléti központ </vt:lpstr>
      <vt:lpstr>22. dia</vt:lpstr>
      <vt:lpstr>Települési feladat ellátási szint </vt:lpstr>
      <vt:lpstr>Járási feladat ellátási szint </vt:lpstr>
      <vt:lpstr>Az új feladat ellátási struktúra célja – az igénybe vevő szempontjából </vt:lpstr>
      <vt:lpstr>Az új feladat ellátási struktúra célja – a szolgáltatók szempontjából </vt:lpstr>
      <vt:lpstr>3., Veszélyeztetettséget észlelő és jelzőrendszer megerősítése </vt:lpstr>
      <vt:lpstr>KÖSZÖNÖM A FIGYELMET!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SZAKMAI FÓRUM a Család és Gyermekjóléti Szolgálatokat/Központokat érintő változásokról (Szt. és Gyvt. 2016. 01. 01.-től hatályos módosítása alapján)</dc:title>
  <dc:creator>User</dc:creator>
  <cp:lastModifiedBy>Iroda 028</cp:lastModifiedBy>
  <cp:revision>16</cp:revision>
  <dcterms:created xsi:type="dcterms:W3CDTF">2015-09-13T15:03:45Z</dcterms:created>
  <dcterms:modified xsi:type="dcterms:W3CDTF">2015-10-19T07:46:29Z</dcterms:modified>
</cp:coreProperties>
</file>