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58" r:id="rId3"/>
    <p:sldId id="257" r:id="rId4"/>
    <p:sldId id="260" r:id="rId5"/>
    <p:sldId id="263" r:id="rId6"/>
    <p:sldId id="264" r:id="rId7"/>
    <p:sldId id="277" r:id="rId8"/>
    <p:sldId id="266" r:id="rId9"/>
    <p:sldId id="267" r:id="rId10"/>
    <p:sldId id="269" r:id="rId11"/>
    <p:sldId id="270" r:id="rId12"/>
    <p:sldId id="271" r:id="rId13"/>
    <p:sldId id="281" r:id="rId14"/>
    <p:sldId id="282" r:id="rId15"/>
    <p:sldId id="278" r:id="rId16"/>
    <p:sldId id="283" r:id="rId17"/>
    <p:sldId id="284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92D9D-0648-42AF-8CD4-51059D924977}" type="datetimeFigureOut">
              <a:rPr lang="hu-HU" smtClean="0"/>
              <a:pPr/>
              <a:t>2015.10.21.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67DAC-9062-42DE-AE7A-F580581F137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67DAC-9062-42DE-AE7A-F580581F137D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67DAC-9062-42DE-AE7A-F580581F137D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67DAC-9062-42DE-AE7A-F580581F137D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6D6465-E12F-4372-AE49-B05F8674C19A}" type="datetimeFigureOut">
              <a:rPr lang="hu-HU" smtClean="0"/>
              <a:pPr/>
              <a:t>2015.10.21.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453F7D-662C-4B94-931D-16140F876A9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D6465-E12F-4372-AE49-B05F8674C19A}" type="datetimeFigureOut">
              <a:rPr lang="hu-HU" smtClean="0"/>
              <a:pPr/>
              <a:t>2015.10.21.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453F7D-662C-4B94-931D-16140F876A9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D6465-E12F-4372-AE49-B05F8674C19A}" type="datetimeFigureOut">
              <a:rPr lang="hu-HU" smtClean="0"/>
              <a:pPr/>
              <a:t>2015.10.21.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453F7D-662C-4B94-931D-16140F876A9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D6465-E12F-4372-AE49-B05F8674C19A}" type="datetimeFigureOut">
              <a:rPr lang="hu-HU" smtClean="0"/>
              <a:pPr/>
              <a:t>2015.10.21.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453F7D-662C-4B94-931D-16140F876A9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D6465-E12F-4372-AE49-B05F8674C19A}" type="datetimeFigureOut">
              <a:rPr lang="hu-HU" smtClean="0"/>
              <a:pPr/>
              <a:t>2015.10.21.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453F7D-662C-4B94-931D-16140F876A9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D6465-E12F-4372-AE49-B05F8674C19A}" type="datetimeFigureOut">
              <a:rPr lang="hu-HU" smtClean="0"/>
              <a:pPr/>
              <a:t>2015.10.21.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453F7D-662C-4B94-931D-16140F876A9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D6465-E12F-4372-AE49-B05F8674C19A}" type="datetimeFigureOut">
              <a:rPr lang="hu-HU" smtClean="0"/>
              <a:pPr/>
              <a:t>2015.10.21.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453F7D-662C-4B94-931D-16140F876A9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D6465-E12F-4372-AE49-B05F8674C19A}" type="datetimeFigureOut">
              <a:rPr lang="hu-HU" smtClean="0"/>
              <a:pPr/>
              <a:t>2015.10.21.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453F7D-662C-4B94-931D-16140F876A9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D6465-E12F-4372-AE49-B05F8674C19A}" type="datetimeFigureOut">
              <a:rPr lang="hu-HU" smtClean="0"/>
              <a:pPr/>
              <a:t>2015.10.21.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453F7D-662C-4B94-931D-16140F876A9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E6D6465-E12F-4372-AE49-B05F8674C19A}" type="datetimeFigureOut">
              <a:rPr lang="hu-HU" smtClean="0"/>
              <a:pPr/>
              <a:t>2015.10.21.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453F7D-662C-4B94-931D-16140F876A9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6D6465-E12F-4372-AE49-B05F8674C19A}" type="datetimeFigureOut">
              <a:rPr lang="hu-HU" smtClean="0"/>
              <a:pPr/>
              <a:t>2015.10.21.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453F7D-662C-4B94-931D-16140F876A9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E6D6465-E12F-4372-AE49-B05F8674C19A}" type="datetimeFigureOut">
              <a:rPr lang="hu-HU" smtClean="0"/>
              <a:pPr/>
              <a:t>2015.10.21.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7453F7D-662C-4B94-931D-16140F876A9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MACSGYOE XXIV. ORSZÁGOS KONFERENCIA</a:t>
            </a:r>
            <a:r>
              <a:rPr lang="hu-HU" sz="2400" dirty="0"/>
              <a:t/>
            </a:r>
            <a:br>
              <a:rPr lang="hu-HU" sz="2400" dirty="0"/>
            </a:b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hu-HU" sz="2000" dirty="0" smtClean="0"/>
          </a:p>
          <a:p>
            <a:endParaRPr lang="hu-HU" sz="2000" dirty="0" smtClean="0"/>
          </a:p>
          <a:p>
            <a:pPr algn="l"/>
            <a:r>
              <a:rPr lang="hu-HU" sz="2000" dirty="0" smtClean="0"/>
              <a:t>Siófok, 2015.10.14.</a:t>
            </a:r>
          </a:p>
          <a:p>
            <a:endParaRPr lang="hu-HU" sz="2000" dirty="0" smtClean="0"/>
          </a:p>
          <a:p>
            <a:pPr algn="l"/>
            <a:r>
              <a:rPr lang="hu-HU" sz="2000" dirty="0" smtClean="0"/>
              <a:t>Takács Imre</a:t>
            </a:r>
          </a:p>
          <a:p>
            <a:pPr algn="l"/>
            <a:r>
              <a:rPr lang="hu-HU" sz="2000" dirty="0" smtClean="0"/>
              <a:t>    előadása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sz="2000" dirty="0" smtClean="0"/>
              <a:t>Az egyének saját hibája, ha nincs munkájuk, mert lusták, élősködők</a:t>
            </a:r>
          </a:p>
          <a:p>
            <a:pPr lvl="0"/>
            <a:r>
              <a:rPr lang="hu-HU" sz="2000" dirty="0" smtClean="0"/>
              <a:t>Nem kap a közösségtől segítséget csak az, aki megérdemli.(Aki rendben tartja a kertjét, és csirkéket nevel)</a:t>
            </a:r>
          </a:p>
          <a:p>
            <a:pPr lvl="0"/>
            <a:r>
              <a:rPr lang="hu-HU" sz="2000" dirty="0" smtClean="0"/>
              <a:t>Szociális ellátások szűkítése, ellátottak megbélyegzése. „Kártyás”, utalványos juttatások</a:t>
            </a:r>
          </a:p>
          <a:p>
            <a:pPr lvl="0"/>
            <a:r>
              <a:rPr lang="hu-HU" sz="2000" dirty="0" smtClean="0"/>
              <a:t>A többség uralma a kisebbség felett.(Kontrollok, társadalmi egyeztetések kiiktatása)</a:t>
            </a:r>
          </a:p>
          <a:p>
            <a:pPr lvl="0"/>
            <a:r>
              <a:rPr lang="hu-HU" sz="2000" dirty="0" smtClean="0"/>
              <a:t>A hatalom mindenhatósága</a:t>
            </a:r>
          </a:p>
          <a:p>
            <a:pPr lvl="0"/>
            <a:r>
              <a:rPr lang="hu-HU" sz="2000" dirty="0" smtClean="0"/>
              <a:t>A szegények feletti társadalmi ellenőrzés növelése</a:t>
            </a:r>
          </a:p>
          <a:p>
            <a:pPr lvl="0"/>
            <a:r>
              <a:rPr lang="hu-HU" sz="2000" dirty="0" smtClean="0"/>
              <a:t>Az emberi méltóság, önrendelkezés elismerésének hiánya</a:t>
            </a:r>
          </a:p>
          <a:p>
            <a:pPr lvl="0"/>
            <a:r>
              <a:rPr lang="hu-HU" sz="2000" dirty="0" smtClean="0"/>
              <a:t>Szegények iránti ellenséges magatartás, vagy közöny</a:t>
            </a:r>
            <a:endParaRPr lang="hu-HU" sz="20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400" dirty="0" smtClean="0"/>
              <a:t>A POLITIKA ÁLTAL KÖZVETÍTETT ÉRTÉKREND (10)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hu-HU" dirty="0" smtClean="0"/>
          </a:p>
          <a:p>
            <a:pPr marL="624078" lvl="0" indent="-514350">
              <a:buFont typeface="+mj-lt"/>
              <a:buAutoNum type="arabicPeriod"/>
            </a:pPr>
            <a:r>
              <a:rPr lang="hu-HU" dirty="0" smtClean="0"/>
              <a:t>Minden ember méltóságának, értékének, jogainak, autonómiájának tiszteletben</a:t>
            </a:r>
            <a:r>
              <a:rPr lang="hu-HU" b="1" dirty="0" smtClean="0"/>
              <a:t> </a:t>
            </a:r>
            <a:r>
              <a:rPr lang="hu-HU" dirty="0" smtClean="0"/>
              <a:t>tartása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dirty="0" smtClean="0"/>
              <a:t>A </a:t>
            </a:r>
            <a:r>
              <a:rPr lang="hu-HU" dirty="0" err="1" smtClean="0"/>
              <a:t>szoc</a:t>
            </a:r>
            <a:r>
              <a:rPr lang="hu-HU" dirty="0" smtClean="0"/>
              <a:t>. munkás nem él vissza a kliensek kiszolgáltatott helyzetével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dirty="0" smtClean="0"/>
              <a:t>Megkülönböztetés nélküli segítés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dirty="0" smtClean="0"/>
              <a:t>A kliens érdekeinek elsődlegessége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dirty="0" smtClean="0"/>
              <a:t>A </a:t>
            </a:r>
            <a:r>
              <a:rPr lang="hu-HU" dirty="0" err="1" smtClean="0"/>
              <a:t>szoc</a:t>
            </a:r>
            <a:r>
              <a:rPr lang="hu-HU" dirty="0" smtClean="0"/>
              <a:t>. munkás elősegíti a társadalmi változásokat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dirty="0" smtClean="0"/>
              <a:t>Feltétel nélküli elfogadás, tisztelet, bizalom, stb.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MIT MOND A SZOCIÁLIS MUNKA? (11)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sz="2400" dirty="0" smtClean="0"/>
          </a:p>
          <a:p>
            <a:pPr algn="ctr">
              <a:buNone/>
            </a:pPr>
            <a:r>
              <a:rPr lang="hu-HU" sz="2400" dirty="0" smtClean="0">
                <a:solidFill>
                  <a:srgbClr val="C00000"/>
                </a:solidFill>
              </a:rPr>
              <a:t>A FELELŐSSÉGMEGOSZTÁS TEKINTETÉBEN:</a:t>
            </a:r>
          </a:p>
          <a:p>
            <a:pPr>
              <a:buNone/>
            </a:pPr>
            <a:endParaRPr lang="hu-HU" sz="2400" dirty="0" smtClean="0"/>
          </a:p>
          <a:p>
            <a:pPr marL="566928" indent="-457200">
              <a:buFont typeface="+mj-lt"/>
              <a:buAutoNum type="arabicPeriod"/>
            </a:pPr>
            <a:r>
              <a:rPr lang="hu-HU" sz="2400" dirty="0" smtClean="0"/>
              <a:t>Egyéni felelősség realitáson túli hangsúlya</a:t>
            </a:r>
          </a:p>
          <a:p>
            <a:pPr marL="566928" indent="-457200">
              <a:buFont typeface="+mj-lt"/>
              <a:buAutoNum type="arabicPeriod"/>
            </a:pPr>
            <a:endParaRPr lang="hu-HU" sz="2400" dirty="0" smtClean="0"/>
          </a:p>
          <a:p>
            <a:pPr marL="566928" indent="-457200">
              <a:buFont typeface="+mj-lt"/>
              <a:buAutoNum type="arabicPeriod"/>
            </a:pPr>
            <a:r>
              <a:rPr lang="hu-HU" sz="2400" dirty="0" smtClean="0"/>
              <a:t>Társadalmi (közösségi) felelősség háttérbe             szorulása</a:t>
            </a:r>
            <a:endParaRPr lang="hu-HU" sz="24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dirty="0" smtClean="0">
                <a:solidFill>
                  <a:schemeClr val="tx1"/>
                </a:solidFill>
              </a:rPr>
              <a:t>SZUBSZIDIARITÁS (13)</a:t>
            </a:r>
            <a:endParaRPr lang="hu-H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lvl="0" indent="-514350">
              <a:buFont typeface="+mj-lt"/>
              <a:buAutoNum type="arabicPeriod"/>
            </a:pPr>
            <a:endParaRPr lang="hu-HU" dirty="0" smtClean="0"/>
          </a:p>
          <a:p>
            <a:pPr marL="624078" lvl="0" indent="-514350">
              <a:buFont typeface="+mj-lt"/>
              <a:buAutoNum type="arabicPeriod"/>
            </a:pPr>
            <a:endParaRPr lang="hu-HU" dirty="0" smtClean="0"/>
          </a:p>
          <a:p>
            <a:pPr marL="624078" lvl="0" indent="-514350">
              <a:buFont typeface="+mj-lt"/>
              <a:buAutoNum type="arabicPeriod"/>
            </a:pPr>
            <a:r>
              <a:rPr lang="hu-HU" dirty="0" smtClean="0"/>
              <a:t>Eszközhiány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dirty="0" smtClean="0"/>
              <a:t>Módszerek, protokollok hiánya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dirty="0" smtClean="0"/>
              <a:t>Szakemberhiány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dirty="0" smtClean="0"/>
              <a:t>Képzések hiányosságai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dirty="0" smtClean="0"/>
              <a:t>Kontrol előtérbe kerülése</a:t>
            </a:r>
          </a:p>
          <a:p>
            <a:pPr marL="624078" indent="-514350">
              <a:buFont typeface="+mj-lt"/>
              <a:buAutoNum type="arabicPeriod"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 smtClean="0"/>
              <a:t>A SZOCIÁLIS MUNKÁT NEHEZÍTŐ NÉHÁNY SZAKMAI TÉNYEZŐK (14)</a:t>
            </a:r>
            <a:endParaRPr 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400" dirty="0" smtClean="0"/>
              <a:t>MUNKATÁRSI LÉTSZÁMOK(15)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u-HU" dirty="0" smtClean="0"/>
              <a:t>2010-től stabil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hu-HU" dirty="0" smtClean="0"/>
              <a:t>Jelentős visszaesés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67544" y="1412776"/>
            <a:ext cx="4040188" cy="3941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sz="2800" dirty="0" smtClean="0">
                <a:solidFill>
                  <a:srgbClr val="FF0000"/>
                </a:solidFill>
              </a:rPr>
              <a:t>Családsegítés</a:t>
            </a:r>
          </a:p>
          <a:p>
            <a:pPr>
              <a:buNone/>
            </a:pPr>
            <a:r>
              <a:rPr lang="hu-HU" sz="1800" dirty="0" smtClean="0"/>
              <a:t>Év                     Fő</a:t>
            </a:r>
          </a:p>
          <a:p>
            <a:pPr>
              <a:buNone/>
            </a:pPr>
            <a:endParaRPr lang="hu-HU" sz="1800" dirty="0" smtClean="0"/>
          </a:p>
          <a:p>
            <a:pPr>
              <a:buNone/>
            </a:pPr>
            <a:r>
              <a:rPr lang="hu-HU" sz="1800" dirty="0" smtClean="0"/>
              <a:t>2000                  972</a:t>
            </a:r>
          </a:p>
          <a:p>
            <a:pPr>
              <a:buNone/>
            </a:pPr>
            <a:r>
              <a:rPr lang="hu-HU" sz="1800" dirty="0" smtClean="0"/>
              <a:t>2005                1.157</a:t>
            </a:r>
          </a:p>
          <a:p>
            <a:pPr>
              <a:buNone/>
            </a:pPr>
            <a:r>
              <a:rPr lang="hu-HU" sz="1800" dirty="0" smtClean="0"/>
              <a:t>2010                2.297</a:t>
            </a:r>
          </a:p>
          <a:p>
            <a:pPr>
              <a:buNone/>
            </a:pPr>
            <a:r>
              <a:rPr lang="hu-HU" sz="1800" dirty="0" smtClean="0"/>
              <a:t>2012                2.438</a:t>
            </a:r>
          </a:p>
          <a:p>
            <a:pPr>
              <a:buNone/>
            </a:pPr>
            <a:r>
              <a:rPr lang="hu-HU" sz="1800" dirty="0" smtClean="0"/>
              <a:t>2013                2.448</a:t>
            </a:r>
          </a:p>
          <a:p>
            <a:pPr>
              <a:buNone/>
            </a:pPr>
            <a:r>
              <a:rPr lang="hu-HU" sz="1800" dirty="0" smtClean="0"/>
              <a:t>2014                2.407</a:t>
            </a:r>
          </a:p>
          <a:p>
            <a:pPr>
              <a:buNone/>
            </a:pPr>
            <a:endParaRPr lang="hu-HU" sz="1800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1600" dirty="0" smtClean="0">
                <a:solidFill>
                  <a:srgbClr val="FF0000"/>
                </a:solidFill>
              </a:rPr>
              <a:t>Gyermekjóléti szolgáltatás      Együtt</a:t>
            </a:r>
          </a:p>
          <a:p>
            <a:pPr algn="ctr">
              <a:buNone/>
            </a:pPr>
            <a:endParaRPr lang="hu-HU" sz="1800" dirty="0" smtClean="0"/>
          </a:p>
          <a:p>
            <a:pPr>
              <a:buNone/>
            </a:pPr>
            <a:r>
              <a:rPr lang="hu-HU" sz="1800" dirty="0" smtClean="0"/>
              <a:t>     Év                   Fő</a:t>
            </a:r>
          </a:p>
          <a:p>
            <a:pPr>
              <a:buNone/>
            </a:pPr>
            <a:endParaRPr lang="hu-HU" sz="1800" dirty="0" smtClean="0"/>
          </a:p>
          <a:p>
            <a:pPr lvl="1">
              <a:lnSpc>
                <a:spcPct val="110000"/>
              </a:lnSpc>
              <a:buNone/>
            </a:pPr>
            <a:r>
              <a:rPr lang="hu-HU" sz="1800" dirty="0" smtClean="0"/>
              <a:t>2000       3.510        4.482</a:t>
            </a:r>
          </a:p>
          <a:p>
            <a:pPr lvl="1">
              <a:lnSpc>
                <a:spcPct val="110000"/>
              </a:lnSpc>
              <a:buNone/>
            </a:pPr>
            <a:r>
              <a:rPr lang="hu-HU" sz="1800" dirty="0" smtClean="0">
                <a:solidFill>
                  <a:srgbClr val="FF0000"/>
                </a:solidFill>
              </a:rPr>
              <a:t>2004       3.957        </a:t>
            </a:r>
            <a:r>
              <a:rPr lang="hu-HU" sz="1800" dirty="0" smtClean="0"/>
              <a:t>5.114</a:t>
            </a:r>
          </a:p>
          <a:p>
            <a:pPr lvl="1">
              <a:lnSpc>
                <a:spcPct val="110000"/>
              </a:lnSpc>
              <a:buNone/>
            </a:pPr>
            <a:r>
              <a:rPr lang="hu-HU" sz="1800" dirty="0" smtClean="0"/>
              <a:t>2010       3.326        5.623</a:t>
            </a:r>
          </a:p>
          <a:p>
            <a:pPr lvl="1">
              <a:lnSpc>
                <a:spcPct val="110000"/>
              </a:lnSpc>
              <a:buNone/>
            </a:pPr>
            <a:r>
              <a:rPr lang="hu-HU" sz="1800" dirty="0" smtClean="0"/>
              <a:t>2012       2.955        5.393</a:t>
            </a:r>
          </a:p>
          <a:p>
            <a:pPr lvl="1">
              <a:lnSpc>
                <a:spcPct val="110000"/>
              </a:lnSpc>
              <a:buNone/>
            </a:pPr>
            <a:r>
              <a:rPr lang="hu-HU" sz="1800" dirty="0" smtClean="0"/>
              <a:t>2013       2.906        5.354</a:t>
            </a:r>
          </a:p>
          <a:p>
            <a:pPr marL="736092" lvl="1" indent="-342900">
              <a:lnSpc>
                <a:spcPct val="110000"/>
              </a:lnSpc>
              <a:buNone/>
            </a:pPr>
            <a:r>
              <a:rPr lang="hu-HU" sz="1800" dirty="0" smtClean="0">
                <a:solidFill>
                  <a:srgbClr val="FF0000"/>
                </a:solidFill>
              </a:rPr>
              <a:t>2014       2.926        </a:t>
            </a:r>
            <a:r>
              <a:rPr lang="hu-HU" sz="1800" dirty="0" smtClean="0"/>
              <a:t>5.333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hu-HU" sz="1600" b="1" dirty="0" smtClean="0"/>
          </a:p>
          <a:p>
            <a:pPr>
              <a:lnSpc>
                <a:spcPct val="90000"/>
              </a:lnSpc>
              <a:buNone/>
            </a:pPr>
            <a:endParaRPr lang="hu-HU" sz="1600" b="1" dirty="0" smtClean="0"/>
          </a:p>
          <a:p>
            <a:pPr>
              <a:lnSpc>
                <a:spcPct val="90000"/>
              </a:lnSpc>
              <a:buNone/>
            </a:pPr>
            <a:r>
              <a:rPr lang="hu-HU" sz="1600" b="1" dirty="0" smtClean="0"/>
              <a:t>                                                       2002    2009       2011        2013 év/ %</a:t>
            </a:r>
          </a:p>
          <a:p>
            <a:pPr>
              <a:lnSpc>
                <a:spcPct val="90000"/>
              </a:lnSpc>
              <a:buNone/>
            </a:pPr>
            <a:endParaRPr lang="hu-HU" sz="1600" b="1" dirty="0" smtClean="0"/>
          </a:p>
          <a:p>
            <a:pPr>
              <a:lnSpc>
                <a:spcPct val="90000"/>
              </a:lnSpc>
              <a:buNone/>
            </a:pPr>
            <a:r>
              <a:rPr lang="hu-HU" sz="1600" b="1" dirty="0" smtClean="0"/>
              <a:t>ÖNKÉNTES (A gyermek maga)           10          3                2          </a:t>
            </a:r>
            <a:r>
              <a:rPr lang="hu-HU" sz="1600" b="1" dirty="0" err="1" smtClean="0"/>
              <a:t>2</a:t>
            </a:r>
            <a:endParaRPr lang="hu-HU" sz="1600" b="1" dirty="0" smtClean="0"/>
          </a:p>
          <a:p>
            <a:pPr>
              <a:lnSpc>
                <a:spcPct val="90000"/>
              </a:lnSpc>
              <a:buNone/>
            </a:pPr>
            <a:endParaRPr lang="hu-HU" sz="1600" b="1" dirty="0" smtClean="0"/>
          </a:p>
          <a:p>
            <a:pPr>
              <a:lnSpc>
                <a:spcPct val="90000"/>
              </a:lnSpc>
              <a:buNone/>
            </a:pPr>
            <a:r>
              <a:rPr lang="hu-HU" sz="1600" b="1" dirty="0" smtClean="0"/>
              <a:t>SZÜLŐVEL KÖZÖSEN                         13         15              12        14</a:t>
            </a:r>
          </a:p>
          <a:p>
            <a:pPr>
              <a:lnSpc>
                <a:spcPct val="90000"/>
              </a:lnSpc>
              <a:buNone/>
            </a:pPr>
            <a:endParaRPr lang="hu-HU" sz="1600" b="1" dirty="0" smtClean="0"/>
          </a:p>
          <a:p>
            <a:pPr>
              <a:lnSpc>
                <a:spcPct val="90000"/>
              </a:lnSpc>
              <a:buNone/>
            </a:pPr>
            <a:r>
              <a:rPr lang="hu-HU" sz="1600" b="1" dirty="0" smtClean="0"/>
              <a:t>GYERMEKJÓLÉTI SZOLGÁLAT ÁLTAL  14          15             12        13</a:t>
            </a:r>
          </a:p>
          <a:p>
            <a:pPr>
              <a:lnSpc>
                <a:spcPct val="90000"/>
              </a:lnSpc>
              <a:buNone/>
            </a:pPr>
            <a:endParaRPr lang="hu-HU" sz="1600" b="1" dirty="0" smtClean="0"/>
          </a:p>
          <a:p>
            <a:pPr>
              <a:lnSpc>
                <a:spcPct val="90000"/>
              </a:lnSpc>
              <a:buNone/>
            </a:pPr>
            <a:r>
              <a:rPr lang="hu-HU" sz="1600" b="1" dirty="0" smtClean="0"/>
              <a:t>JELZŐRENDSZER ÁLTAL KÜLDÖTT      49         </a:t>
            </a:r>
            <a:r>
              <a:rPr lang="hu-HU" sz="1600" b="1" dirty="0" err="1" smtClean="0"/>
              <a:t>49</a:t>
            </a:r>
            <a:r>
              <a:rPr lang="hu-HU" sz="1600" b="1" dirty="0" smtClean="0"/>
              <a:t>             </a:t>
            </a:r>
            <a:r>
              <a:rPr lang="hu-HU" sz="1600" b="1" dirty="0" err="1" smtClean="0"/>
              <a:t>49</a:t>
            </a:r>
            <a:r>
              <a:rPr lang="hu-HU" sz="1600" b="1" dirty="0" smtClean="0"/>
              <a:t>        </a:t>
            </a:r>
            <a:r>
              <a:rPr lang="hu-HU" sz="1600" b="1" dirty="0" err="1" smtClean="0"/>
              <a:t>49</a:t>
            </a:r>
            <a:endParaRPr lang="hu-HU" sz="1600" b="1" dirty="0" smtClean="0"/>
          </a:p>
          <a:p>
            <a:pPr>
              <a:lnSpc>
                <a:spcPct val="90000"/>
              </a:lnSpc>
              <a:buNone/>
            </a:pPr>
            <a:endParaRPr lang="hu-HU" sz="1600" b="1" dirty="0" smtClean="0"/>
          </a:p>
          <a:p>
            <a:pPr>
              <a:lnSpc>
                <a:spcPct val="90000"/>
              </a:lnSpc>
              <a:buNone/>
            </a:pPr>
            <a:r>
              <a:rPr lang="hu-HU" sz="1600" b="1" dirty="0" smtClean="0"/>
              <a:t>EGYÜTTMŰKÖDÉSRE KÖTELEZETT     14         18              25        22</a:t>
            </a:r>
            <a:endParaRPr lang="hu-HU" sz="1600" b="1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A GYERMEKJÓLÉTI SZOLGÁLATNÁL KEZDEMÉNYEZETT KAPCSOLATFELVÉTEL MÓDJA (16)</a:t>
            </a:r>
            <a:endParaRPr lang="hu-H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None/>
            </a:pPr>
            <a:r>
              <a:rPr lang="hu-HU" sz="1400" b="1" dirty="0" smtClean="0"/>
              <a:t>Év/fő      Összesen              Alapellátás          </a:t>
            </a:r>
            <a:r>
              <a:rPr lang="hu-HU" sz="1400" b="1" dirty="0" smtClean="0">
                <a:solidFill>
                  <a:srgbClr val="C00000"/>
                </a:solidFill>
              </a:rPr>
              <a:t>Védelembe vétel        </a:t>
            </a:r>
            <a:r>
              <a:rPr lang="hu-HU" sz="1400" b="1" dirty="0" smtClean="0"/>
              <a:t>utógondozás</a:t>
            </a:r>
          </a:p>
          <a:p>
            <a:pPr marL="609600" indent="-609600">
              <a:buNone/>
            </a:pPr>
            <a:endParaRPr lang="hu-HU" sz="1400" dirty="0" smtClean="0">
              <a:solidFill>
                <a:schemeClr val="folHlink"/>
              </a:solidFill>
            </a:endParaRPr>
          </a:p>
          <a:p>
            <a:pPr marL="609600" indent="-609600">
              <a:buNone/>
            </a:pPr>
            <a:r>
              <a:rPr lang="hu-HU" sz="1400" dirty="0" smtClean="0"/>
              <a:t>2005         130 350                  105 780                    22 539               2 031</a:t>
            </a:r>
          </a:p>
          <a:p>
            <a:pPr marL="609600" indent="-609600">
              <a:buNone/>
            </a:pPr>
            <a:endParaRPr lang="hu-HU" sz="1400" dirty="0" smtClean="0"/>
          </a:p>
          <a:p>
            <a:pPr marL="609600" indent="-609600">
              <a:buNone/>
            </a:pPr>
            <a:r>
              <a:rPr lang="hu-HU" sz="1400" dirty="0" smtClean="0"/>
              <a:t>2007         121 539                   96 284                     23 371               1 884</a:t>
            </a:r>
          </a:p>
          <a:p>
            <a:pPr marL="609600" indent="-609600">
              <a:buNone/>
            </a:pPr>
            <a:r>
              <a:rPr lang="hu-HU" sz="1400" dirty="0" smtClean="0"/>
              <a:t> </a:t>
            </a:r>
          </a:p>
          <a:p>
            <a:pPr marL="609600" indent="-609600">
              <a:buNone/>
            </a:pPr>
            <a:r>
              <a:rPr lang="hu-HU" sz="1400" dirty="0" smtClean="0"/>
              <a:t>2009         127 219                   99 763                      26 136               1 320</a:t>
            </a:r>
          </a:p>
          <a:p>
            <a:pPr marL="609600" indent="-609600">
              <a:buNone/>
            </a:pPr>
            <a:endParaRPr lang="hu-HU" sz="1400" dirty="0" smtClean="0"/>
          </a:p>
          <a:p>
            <a:pPr marL="609600" indent="-609600">
              <a:buNone/>
            </a:pPr>
            <a:r>
              <a:rPr lang="hu-HU" sz="1400" dirty="0" smtClean="0"/>
              <a:t>2011         151 204                   94 101                      </a:t>
            </a:r>
            <a:r>
              <a:rPr lang="hu-HU" sz="1400" dirty="0" smtClean="0">
                <a:solidFill>
                  <a:srgbClr val="C00000"/>
                </a:solidFill>
              </a:rPr>
              <a:t>33 376              </a:t>
            </a:r>
            <a:r>
              <a:rPr lang="hu-HU" sz="1400" dirty="0" smtClean="0"/>
              <a:t>1 157</a:t>
            </a:r>
          </a:p>
          <a:p>
            <a:pPr marL="609600" indent="-609600">
              <a:buNone/>
            </a:pPr>
            <a:endParaRPr lang="hu-HU" sz="1400" dirty="0" smtClean="0"/>
          </a:p>
          <a:p>
            <a:pPr marL="609600" indent="-609600">
              <a:buNone/>
            </a:pPr>
            <a:r>
              <a:rPr lang="hu-HU" sz="1400" dirty="0" smtClean="0"/>
              <a:t>2013         119 080                   91 454                       26 721                935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1800" dirty="0" smtClean="0">
                <a:solidFill>
                  <a:schemeClr val="tx1"/>
                </a:solidFill>
              </a:rPr>
              <a:t>A GYERMEKJÓLÉTI SZOLGÁLATOK GONDOZÁSI TEVÉKENYSÉGE  (17)</a:t>
            </a:r>
            <a:endParaRPr lang="hu-H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400" dirty="0" smtClean="0"/>
              <a:t>                                         fő</a:t>
            </a:r>
          </a:p>
          <a:p>
            <a:pPr>
              <a:buNone/>
            </a:pPr>
            <a:r>
              <a:rPr lang="hu-HU" sz="2400" dirty="0" smtClean="0"/>
              <a:t>Közép- Magyarország:  14 416 </a:t>
            </a:r>
          </a:p>
          <a:p>
            <a:pPr>
              <a:buNone/>
            </a:pPr>
            <a:r>
              <a:rPr lang="hu-HU" sz="2400" dirty="0" smtClean="0"/>
              <a:t>Közép-Dunántúl              5 758</a:t>
            </a:r>
          </a:p>
          <a:p>
            <a:pPr>
              <a:buNone/>
            </a:pPr>
            <a:r>
              <a:rPr lang="hu-HU" sz="2400" dirty="0" smtClean="0"/>
              <a:t>Nyugat-Dunántúl            3 393</a:t>
            </a:r>
          </a:p>
          <a:p>
            <a:pPr>
              <a:buNone/>
            </a:pPr>
            <a:r>
              <a:rPr lang="hu-HU" sz="2400" dirty="0" smtClean="0"/>
              <a:t>Dél-Dunántúl                  4 735</a:t>
            </a:r>
          </a:p>
          <a:p>
            <a:pPr>
              <a:buNone/>
            </a:pPr>
            <a:r>
              <a:rPr lang="hu-HU" sz="2400" dirty="0" smtClean="0"/>
              <a:t>Észak-Magyarország       7 848</a:t>
            </a:r>
          </a:p>
          <a:p>
            <a:pPr>
              <a:buNone/>
            </a:pPr>
            <a:r>
              <a:rPr lang="hu-HU" sz="2400" dirty="0" smtClean="0"/>
              <a:t>Észak-Alföld                  10 038</a:t>
            </a:r>
          </a:p>
          <a:p>
            <a:pPr>
              <a:buNone/>
            </a:pPr>
            <a:r>
              <a:rPr lang="hu-HU" sz="2400" dirty="0" smtClean="0"/>
              <a:t>Dél-Alföld                       6 974</a:t>
            </a:r>
            <a:endParaRPr lang="hu-HU" sz="24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000" dirty="0" smtClean="0">
                <a:solidFill>
                  <a:schemeClr val="tx1"/>
                </a:solidFill>
              </a:rPr>
              <a:t>A GYERMEKJÓLÉTI SZOLGÁLATNÁL KEZDEMÉNYEZETT KAPCSOLATFELVÉTEL TERÜLETI MEGOSZLÁSA 2013 ÉVBEN</a:t>
            </a:r>
            <a:br>
              <a:rPr lang="hu-HU" sz="2000" dirty="0" smtClean="0">
                <a:solidFill>
                  <a:schemeClr val="tx1"/>
                </a:solidFill>
              </a:rPr>
            </a:br>
            <a:r>
              <a:rPr lang="hu-HU" sz="2000" dirty="0" smtClean="0">
                <a:solidFill>
                  <a:schemeClr val="tx1"/>
                </a:solidFill>
              </a:rPr>
              <a:t>(18)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u-HU" b="1" dirty="0" smtClean="0"/>
              <a:t>A védelembe vétel kiterjedésével kapcsolatban felmerülő problémák:</a:t>
            </a: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 marL="624078" lvl="0" indent="-514350">
              <a:buFont typeface="+mj-lt"/>
              <a:buAutoNum type="arabicPeriod"/>
            </a:pPr>
            <a:r>
              <a:rPr lang="hu-HU" dirty="0" smtClean="0"/>
              <a:t>Azokban az esetekben is a családok kerülnek kontroll alá, amikor a probléma „nem az ő hibájukból” ered.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dirty="0" smtClean="0"/>
              <a:t>Kizárólag a kliensekre (családokra) terjed ki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dirty="0" smtClean="0"/>
              <a:t>A kontroll nem terjed ki az intézményekre.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dirty="0" smtClean="0"/>
              <a:t>Az eljárás során hiányzik a </a:t>
            </a:r>
            <a:r>
              <a:rPr lang="hu-HU" smtClean="0"/>
              <a:t>kliensek jogvédelme</a:t>
            </a:r>
            <a:endParaRPr lang="hu-HU" dirty="0" smtClean="0"/>
          </a:p>
          <a:p>
            <a:pPr marL="624078" indent="-514350"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VÉDELEMBE VÉTEL (19)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hu-HU" dirty="0" smtClean="0"/>
              <a:t> 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sz="4900" dirty="0" smtClean="0"/>
              <a:t>A szolgáltatások és az ellenőrzés együttes jelenléte 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sz="4900" dirty="0" smtClean="0"/>
              <a:t>A függőségi viszony 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sz="4900" dirty="0" smtClean="0"/>
              <a:t>Az alapellátás és a védelembe vétel esetén „ugyan azt kapják”.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sz="4900" dirty="0" smtClean="0"/>
              <a:t>A kontroll funkció nem működik, mert nincs tényleges szankció. 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sz="4900" dirty="0" smtClean="0"/>
              <a:t>Sok esetben olyan stigmát jelent a gyermeknek, amely hátráltatja fejlődését, rosszabb helyzetbe hozza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sz="4900" dirty="0" smtClean="0"/>
              <a:t>Amennyiben ugyan az a személy gondozza mindkét esetben, a szociális munkás számára is szerepzavart okozhat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sz="4900" dirty="0" smtClean="0"/>
              <a:t>A szociális munkások a képzés során elsősorban a segítést tanulják, nem a kontrollt 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sz="4900" dirty="0" smtClean="0"/>
              <a:t>A jogszabály nem biztosít többletszolgáltatásokat a védelembe vett gyermekeknek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sz="4900" dirty="0" smtClean="0"/>
              <a:t>A szociális munka területén sem kapnak többet a védelembe vettek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sz="4900" dirty="0" smtClean="0"/>
              <a:t>Gyakran a védelembe vétel  kimerül az előírásokkal, hogy mit kell teljesíteniük, de a hogyanhoz nem kapnak számukra megfelelő segítséget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sz="4900" dirty="0" smtClean="0"/>
              <a:t>A védelembe vételi, vagy más hatósági intézkedésre tett (gyermekjóléti szolgálat) javaslat diszfunkcionális a szolgálat alaptevékenységével. </a:t>
            </a:r>
          </a:p>
          <a:p>
            <a:pPr marL="624078" indent="-514350">
              <a:buFont typeface="+mj-lt"/>
              <a:buAutoNum type="arabicPeriod"/>
            </a:pPr>
            <a:endParaRPr lang="hu-HU" sz="4900" b="1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/>
              <a:t>LEGFŐBB PROBLÉMÁK (20)</a:t>
            </a:r>
            <a:br>
              <a:rPr lang="hu-HU" dirty="0" smtClean="0"/>
            </a:br>
            <a:r>
              <a:rPr lang="hu-HU" sz="1400" dirty="0" smtClean="0"/>
              <a:t>(VÉDELEMBE VÉTREL)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400" dirty="0" smtClean="0">
                <a:solidFill>
                  <a:srgbClr val="FF0000"/>
                </a:solidFill>
              </a:rPr>
              <a:t>2 db. Sajtóközlemény kiadása:</a:t>
            </a:r>
          </a:p>
          <a:p>
            <a:pPr>
              <a:buNone/>
            </a:pPr>
            <a:r>
              <a:rPr lang="hu-HU" sz="2000" dirty="0" smtClean="0"/>
              <a:t>(Gyermekvédelem, menekültügy)</a:t>
            </a:r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r>
              <a:rPr lang="hu-HU" sz="2400" dirty="0" smtClean="0">
                <a:solidFill>
                  <a:srgbClr val="FF0000"/>
                </a:solidFill>
              </a:rPr>
              <a:t>MEGJELENT CIKKEK:</a:t>
            </a:r>
          </a:p>
          <a:p>
            <a:r>
              <a:rPr lang="hu-HU" sz="2400" dirty="0" smtClean="0"/>
              <a:t>Súlyos gondban a gyermekvédelem</a:t>
            </a:r>
            <a:r>
              <a:rPr lang="hu-HU" sz="1400" dirty="0" smtClean="0"/>
              <a:t>(2015.004.02.)</a:t>
            </a:r>
            <a:endParaRPr lang="hu-HU" sz="2400" dirty="0" smtClean="0"/>
          </a:p>
          <a:p>
            <a:r>
              <a:rPr lang="hu-HU" sz="2400" dirty="0" smtClean="0"/>
              <a:t>Családgondozói várólisták jöhetnek? </a:t>
            </a:r>
            <a:r>
              <a:rPr lang="hu-HU" sz="1400" dirty="0" smtClean="0"/>
              <a:t>(2015. 05.12.)</a:t>
            </a:r>
          </a:p>
          <a:p>
            <a:r>
              <a:rPr lang="hu-HU" sz="2400" dirty="0" smtClean="0"/>
              <a:t>Segítség? Segítség! </a:t>
            </a:r>
            <a:r>
              <a:rPr lang="hu-HU" sz="1400" dirty="0" smtClean="0"/>
              <a:t>(2015.09.19.)</a:t>
            </a:r>
          </a:p>
          <a:p>
            <a:endParaRPr lang="hu-HU" sz="1400" dirty="0" smtClean="0"/>
          </a:p>
          <a:p>
            <a:pPr>
              <a:buNone/>
            </a:pPr>
            <a:r>
              <a:rPr lang="hu-HU" sz="2400" dirty="0" smtClean="0"/>
              <a:t>Rádió, Tv interjúk</a:t>
            </a:r>
          </a:p>
          <a:p>
            <a:pPr>
              <a:buNone/>
            </a:pPr>
            <a:r>
              <a:rPr lang="hu-HU" sz="1400" dirty="0" smtClean="0"/>
              <a:t>7 alkalommal</a:t>
            </a:r>
            <a:endParaRPr lang="hu-HU" sz="14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dirty="0" smtClean="0"/>
              <a:t>SAJTÓKÖZLEMÉNYEK, CIKKEK (1)</a:t>
            </a:r>
            <a:endParaRPr lang="hu-H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hu-HU" dirty="0" smtClean="0"/>
          </a:p>
          <a:p>
            <a:pPr marL="624078" lvl="0" indent="-514350">
              <a:buFont typeface="+mj-lt"/>
              <a:buAutoNum type="arabicPeriod"/>
            </a:pPr>
            <a:r>
              <a:rPr lang="hu-HU" dirty="0" smtClean="0"/>
              <a:t>A gyermekjóléti szolgálat kizárólag önkéntes alapú szolgáltatásokat biztosít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dirty="0" smtClean="0"/>
              <a:t>Kibővítésre kerül a szolgáltatási rendszere, a prevenció az érdekvédelem, a közösségi szociális munka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dirty="0" smtClean="0"/>
              <a:t>A védelembe vett gyermekek, szüleik számára pontosan körülhatárolt többletszolgáltatások biztosítása. (Elsősorban lakhatás, megélhetés, munkavégzés, prevenció)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dirty="0" smtClean="0"/>
              <a:t>Semmilyen </a:t>
            </a:r>
            <a:r>
              <a:rPr lang="hu-HU" dirty="0" err="1" smtClean="0"/>
              <a:t>fenyegetettségi</a:t>
            </a:r>
            <a:r>
              <a:rPr lang="hu-HU" dirty="0" smtClean="0"/>
              <a:t> helyzet nem alakulhat ki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dirty="0" smtClean="0"/>
              <a:t>Igénybe vétele ajánlott, de nem kötelező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dirty="0" smtClean="0"/>
              <a:t>A védelembe vett gyermekek ellenőrzését végző szolgálat (hatóság) kontrollként működik, valamint megajánlja a szolgáltatásokat.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dirty="0" smtClean="0"/>
              <a:t>A kontroll valódi kontroll legyen, jól kiszámítható következményekkel.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MEGOLDÁSI LEHETŐSÉGEK (21)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pPr marL="624078" lvl="0" indent="-514350">
              <a:buFont typeface="+mj-lt"/>
              <a:buAutoNum type="arabicPeriod"/>
            </a:pPr>
            <a:r>
              <a:rPr lang="hu-HU" dirty="0" smtClean="0"/>
              <a:t>Az érintett család nem veszi igénybe önként a szolgáltatásokat, ezért „magára marad” a problémával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dirty="0" smtClean="0"/>
              <a:t>Jelentős erőfeszítéseket igényel a motiváció megteremtése a szükséges változások eléréséhez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dirty="0" smtClean="0"/>
              <a:t>Nem fog megfelelő eszközrendszer a szakemberek rendelkezésre állni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VESZÉLYEK (22)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pPr marL="452628" lvl="0" indent="-342900">
              <a:buFont typeface="+mj-lt"/>
              <a:buAutoNum type="arabicPeriod"/>
            </a:pPr>
            <a:r>
              <a:rPr lang="hu-HU" sz="2400" dirty="0" smtClean="0"/>
              <a:t>Ellenség helyett „barát”, félelem nélküli kapcsolat</a:t>
            </a:r>
          </a:p>
          <a:p>
            <a:pPr marL="452628" lvl="0" indent="-342900">
              <a:buFont typeface="+mj-lt"/>
              <a:buAutoNum type="arabicPeriod"/>
            </a:pPr>
            <a:r>
              <a:rPr lang="hu-HU" sz="2400" dirty="0" smtClean="0"/>
              <a:t>Növekvő motiváció a változás irányába a kliensek részéről</a:t>
            </a:r>
          </a:p>
          <a:p>
            <a:pPr marL="452628" lvl="0" indent="-342900">
              <a:buFont typeface="+mj-lt"/>
              <a:buAutoNum type="arabicPeriod"/>
            </a:pPr>
            <a:r>
              <a:rPr lang="hu-HU" sz="2400" dirty="0" smtClean="0"/>
              <a:t>Növekvő szolgáltatási kínálat</a:t>
            </a:r>
          </a:p>
          <a:p>
            <a:pPr marL="452628" lvl="0" indent="-342900">
              <a:buFont typeface="+mj-lt"/>
              <a:buAutoNum type="arabicPeriod"/>
            </a:pPr>
            <a:r>
              <a:rPr lang="hu-HU" sz="2400" dirty="0" smtClean="0"/>
              <a:t>Függőségi helyzet csökkenése</a:t>
            </a:r>
          </a:p>
          <a:p>
            <a:pPr marL="452628" lvl="0" indent="-342900">
              <a:buFont typeface="+mj-lt"/>
              <a:buAutoNum type="arabicPeriod"/>
            </a:pPr>
            <a:r>
              <a:rPr lang="hu-HU" sz="2400" dirty="0" smtClean="0"/>
              <a:t>A tényleges változások arányának növekedése</a:t>
            </a:r>
          </a:p>
          <a:p>
            <a:pPr marL="452628" lvl="0" indent="-342900">
              <a:buFont typeface="+mj-lt"/>
              <a:buAutoNum type="arabicPeriod"/>
            </a:pPr>
            <a:r>
              <a:rPr lang="hu-HU" sz="2400" dirty="0" smtClean="0"/>
              <a:t>Alacsonyabb intézményi fluktuáció. (Sok szakember a kontroll funkció miatt hagyta el a pályát)</a:t>
            </a:r>
          </a:p>
          <a:p>
            <a:pPr marL="452628" lvl="0" indent="-342900">
              <a:buFont typeface="+mj-lt"/>
              <a:buAutoNum type="arabicPeriod"/>
            </a:pPr>
            <a:r>
              <a:rPr lang="hu-HU" sz="2400" dirty="0" smtClean="0"/>
              <a:t>Hatékonyabb szociális munka</a:t>
            </a:r>
          </a:p>
          <a:p>
            <a:pPr marL="452628" indent="-342900">
              <a:buFont typeface="+mj-lt"/>
              <a:buAutoNum type="arabicPeriod"/>
            </a:pPr>
            <a:endParaRPr lang="hu-HU" sz="24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mtClean="0"/>
              <a:t>ERŐSSÉGEK (23)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hu-HU" dirty="0" smtClean="0"/>
              <a:t>Tatabánya      86 fő</a:t>
            </a:r>
          </a:p>
          <a:p>
            <a:pPr marL="624078" indent="-514350">
              <a:buFont typeface="+mj-lt"/>
              <a:buAutoNum type="arabicPeriod"/>
            </a:pPr>
            <a:r>
              <a:rPr lang="hu-HU" dirty="0" smtClean="0"/>
              <a:t>Budapest       103</a:t>
            </a:r>
          </a:p>
          <a:p>
            <a:pPr marL="624078" indent="-514350">
              <a:buFont typeface="+mj-lt"/>
              <a:buAutoNum type="arabicPeriod"/>
            </a:pPr>
            <a:r>
              <a:rPr lang="hu-HU" dirty="0" smtClean="0"/>
              <a:t>Debrecen       150</a:t>
            </a:r>
          </a:p>
          <a:p>
            <a:pPr marL="624078" indent="-514350">
              <a:buFont typeface="+mj-lt"/>
              <a:buAutoNum type="arabicPeriod"/>
            </a:pPr>
            <a:r>
              <a:rPr lang="hu-HU" dirty="0" smtClean="0"/>
              <a:t>Kaposvár         93</a:t>
            </a:r>
          </a:p>
          <a:p>
            <a:pPr marL="624078" indent="-514350">
              <a:buFont typeface="+mj-lt"/>
              <a:buAutoNum type="arabicPeriod"/>
            </a:pPr>
            <a:r>
              <a:rPr lang="hu-HU" dirty="0" smtClean="0"/>
              <a:t>Miskolc          120</a:t>
            </a:r>
          </a:p>
          <a:p>
            <a:pPr marL="624078" indent="-514350">
              <a:buFont typeface="+mj-lt"/>
              <a:buAutoNum type="arabicPeriod"/>
            </a:pPr>
            <a:r>
              <a:rPr lang="hu-HU" dirty="0" smtClean="0"/>
              <a:t>Zalaegerszeg  105</a:t>
            </a:r>
          </a:p>
          <a:p>
            <a:pPr marL="624078" indent="-514350">
              <a:buFont typeface="+mj-lt"/>
              <a:buAutoNum type="arabicPeriod"/>
            </a:pPr>
            <a:r>
              <a:rPr lang="hu-HU" dirty="0" smtClean="0"/>
              <a:t>Kecskemét        91 </a:t>
            </a:r>
          </a:p>
          <a:p>
            <a:pPr marL="624078" indent="-514350">
              <a:buFont typeface="+mj-lt"/>
              <a:buAutoNum type="arabicPeriod"/>
            </a:pPr>
            <a:endParaRPr lang="hu-HU" dirty="0" smtClean="0"/>
          </a:p>
          <a:p>
            <a:pPr marL="624078" indent="-514350" algn="ctr">
              <a:buNone/>
            </a:pPr>
            <a:r>
              <a:rPr lang="hu-HU" dirty="0" smtClean="0"/>
              <a:t>Összesen 784 fő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 smtClean="0"/>
              <a:t>REGIONÁLIS SZAKMAI FÓRUMOK (2)</a:t>
            </a:r>
            <a:endParaRPr 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None/>
            </a:pPr>
            <a:r>
              <a:rPr lang="hu-HU" sz="1800" dirty="0" smtClean="0">
                <a:solidFill>
                  <a:srgbClr val="C00000"/>
                </a:solidFill>
              </a:rPr>
              <a:t>Egyöntetűen pozitív szakmai fogadtatás:</a:t>
            </a:r>
          </a:p>
          <a:p>
            <a:pPr marL="624078" indent="-514350">
              <a:buNone/>
            </a:pPr>
            <a:r>
              <a:rPr lang="hu-HU" sz="1400" dirty="0" smtClean="0"/>
              <a:t>A családot egységben kezelő szociális munka, családsegítés kiterjesztése</a:t>
            </a:r>
          </a:p>
          <a:p>
            <a:pPr marL="624078" indent="-514350">
              <a:buNone/>
            </a:pPr>
            <a:r>
              <a:rPr lang="hu-HU" sz="1800" dirty="0" smtClean="0">
                <a:solidFill>
                  <a:srgbClr val="C00000"/>
                </a:solidFill>
              </a:rPr>
              <a:t>Félelmek:</a:t>
            </a:r>
          </a:p>
          <a:p>
            <a:pPr marL="624078" indent="-514350">
              <a:buNone/>
            </a:pPr>
            <a:r>
              <a:rPr lang="hu-HU" sz="1400" dirty="0" smtClean="0"/>
              <a:t>A családsegítés „rovására” erősítik a gyermekjóléti ellátásokat</a:t>
            </a:r>
          </a:p>
          <a:p>
            <a:pPr marL="624078" indent="-514350">
              <a:buNone/>
            </a:pPr>
            <a:endParaRPr lang="hu-HU" sz="1400" dirty="0" smtClean="0"/>
          </a:p>
          <a:p>
            <a:pPr marL="624078" indent="-514350">
              <a:buNone/>
            </a:pPr>
            <a:r>
              <a:rPr lang="hu-HU" sz="1800" dirty="0" smtClean="0">
                <a:solidFill>
                  <a:srgbClr val="C00000"/>
                </a:solidFill>
              </a:rPr>
              <a:t>Bizonytalanságok:</a:t>
            </a:r>
          </a:p>
          <a:p>
            <a:pPr marL="624078" indent="-514350">
              <a:buFont typeface="+mj-lt"/>
              <a:buAutoNum type="arabicPeriod"/>
            </a:pPr>
            <a:r>
              <a:rPr lang="hu-HU" sz="1800" dirty="0" smtClean="0"/>
              <a:t>Szervezeti keretek</a:t>
            </a:r>
          </a:p>
          <a:p>
            <a:pPr marL="624078" indent="-514350">
              <a:buFont typeface="+mj-lt"/>
              <a:buAutoNum type="arabicPeriod"/>
            </a:pPr>
            <a:r>
              <a:rPr lang="hu-HU" sz="1800" dirty="0" smtClean="0"/>
              <a:t>Kompetenciák</a:t>
            </a:r>
          </a:p>
          <a:p>
            <a:pPr marL="624078" indent="-514350">
              <a:buFont typeface="+mj-lt"/>
              <a:buAutoNum type="arabicPeriod"/>
            </a:pPr>
            <a:r>
              <a:rPr lang="hu-HU" sz="1800" dirty="0" smtClean="0"/>
              <a:t>Felelősségek</a:t>
            </a:r>
          </a:p>
          <a:p>
            <a:pPr marL="624078" indent="-514350">
              <a:buFont typeface="+mj-lt"/>
              <a:buAutoNum type="arabicPeriod"/>
            </a:pPr>
            <a:r>
              <a:rPr lang="hu-HU" sz="1800" dirty="0" smtClean="0"/>
              <a:t>Feladatmegosztás</a:t>
            </a:r>
          </a:p>
          <a:p>
            <a:pPr marL="624078" indent="-514350">
              <a:buFont typeface="+mj-lt"/>
              <a:buAutoNum type="arabicPeriod"/>
            </a:pPr>
            <a:r>
              <a:rPr lang="hu-HU" sz="1800" dirty="0" smtClean="0"/>
              <a:t>Finanszírozás</a:t>
            </a:r>
          </a:p>
          <a:p>
            <a:pPr marL="624078" indent="-514350">
              <a:buFont typeface="+mj-lt"/>
              <a:buAutoNum type="arabicPeriod"/>
            </a:pPr>
            <a:r>
              <a:rPr lang="hu-HU" sz="1800" dirty="0" smtClean="0"/>
              <a:t>Szakmai létszámok</a:t>
            </a:r>
          </a:p>
          <a:p>
            <a:pPr marL="624078" indent="-514350">
              <a:buFont typeface="+mj-lt"/>
              <a:buAutoNum type="arabicPeriod"/>
            </a:pPr>
            <a:r>
              <a:rPr lang="hu-HU" sz="1800" dirty="0" smtClean="0"/>
              <a:t>Védelembe vételt követő gondozási folyamat</a:t>
            </a:r>
            <a:endParaRPr lang="hu-HU" sz="18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dirty="0" smtClean="0"/>
              <a:t>Fórumok tapasztalatai (3)</a:t>
            </a:r>
            <a:endParaRPr lang="hu-H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1600" dirty="0" smtClean="0">
                <a:solidFill>
                  <a:srgbClr val="FF0000"/>
                </a:solidFill>
              </a:rPr>
              <a:t>Bérhelyzet</a:t>
            </a:r>
          </a:p>
          <a:p>
            <a:pPr>
              <a:buNone/>
            </a:pPr>
            <a:r>
              <a:rPr lang="hu-HU" sz="1600" dirty="0" smtClean="0"/>
              <a:t>   Állami tulajdonú cég vezetőjének 1 éves (alap) bére= diplomás szociálismunkás 30 évi bére</a:t>
            </a:r>
            <a:endParaRPr lang="hu-HU" sz="1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sz="1600" dirty="0" smtClean="0">
                <a:solidFill>
                  <a:srgbClr val="FF0000"/>
                </a:solidFill>
              </a:rPr>
              <a:t>Erőfeszítéseink a bérfejlesztésért</a:t>
            </a:r>
          </a:p>
          <a:p>
            <a:pPr marL="452628" indent="-342900">
              <a:buFont typeface="+mj-lt"/>
              <a:buAutoNum type="arabicPeriod"/>
            </a:pPr>
            <a:r>
              <a:rPr lang="hu-HU" sz="1600" dirty="0" smtClean="0"/>
              <a:t>Ágazati Demonstrációs Bizottság</a:t>
            </a:r>
          </a:p>
          <a:p>
            <a:pPr marL="452628" indent="-342900">
              <a:buFont typeface="+mj-lt"/>
              <a:buAutoNum type="arabicPeriod"/>
            </a:pPr>
            <a:r>
              <a:rPr lang="hu-HU" sz="1600" dirty="0" smtClean="0"/>
              <a:t>Tüntetések</a:t>
            </a:r>
          </a:p>
          <a:p>
            <a:pPr marL="452628" indent="-342900">
              <a:buFont typeface="+mj-lt"/>
              <a:buAutoNum type="arabicPeriod"/>
            </a:pPr>
            <a:r>
              <a:rPr lang="hu-HU" sz="1600" dirty="0" smtClean="0"/>
              <a:t>Életpálya-modell</a:t>
            </a:r>
          </a:p>
          <a:p>
            <a:pPr marL="452628" indent="-342900">
              <a:buNone/>
            </a:pPr>
            <a:endParaRPr lang="hu-HU" sz="1600" dirty="0" smtClean="0"/>
          </a:p>
          <a:p>
            <a:pPr marL="452628" indent="-342900">
              <a:buFont typeface="+mj-lt"/>
              <a:buAutoNum type="arabicPeriod"/>
            </a:pPr>
            <a:r>
              <a:rPr lang="hu-HU" sz="1600" dirty="0" smtClean="0"/>
              <a:t>Romló presztízs</a:t>
            </a:r>
          </a:p>
          <a:p>
            <a:pPr marL="452628" indent="-342900">
              <a:buFont typeface="+mj-lt"/>
              <a:buAutoNum type="arabicPeriod"/>
            </a:pPr>
            <a:r>
              <a:rPr lang="hu-HU" sz="1600" dirty="0" smtClean="0"/>
              <a:t>A pálya vonzerejének devalválódása</a:t>
            </a:r>
          </a:p>
          <a:p>
            <a:pPr marL="452628" indent="-342900">
              <a:buFont typeface="+mj-lt"/>
              <a:buAutoNum type="arabicPeriod"/>
            </a:pPr>
            <a:r>
              <a:rPr lang="hu-HU" sz="1600" dirty="0" smtClean="0"/>
              <a:t>Képzés hiányosságai</a:t>
            </a:r>
          </a:p>
          <a:p>
            <a:pPr marL="452628" indent="-342900">
              <a:buFont typeface="+mj-lt"/>
              <a:buAutoNum type="arabicPeriod"/>
            </a:pPr>
            <a:r>
              <a:rPr lang="hu-HU" sz="1600" dirty="0" smtClean="0"/>
              <a:t>Nagymértékű fluktuáció</a:t>
            </a:r>
          </a:p>
          <a:p>
            <a:pPr marL="452628" indent="-342900">
              <a:buFont typeface="+mj-lt"/>
              <a:buAutoNum type="arabicPeriod"/>
            </a:pPr>
            <a:r>
              <a:rPr lang="hu-HU" sz="1600" dirty="0" smtClean="0"/>
              <a:t>Szakemberhiány</a:t>
            </a:r>
          </a:p>
          <a:p>
            <a:pPr marL="452628" indent="-342900">
              <a:buFont typeface="+mj-lt"/>
              <a:buAutoNum type="arabicPeriod"/>
            </a:pPr>
            <a:r>
              <a:rPr lang="hu-HU" sz="1600" b="1" i="1" dirty="0" smtClean="0"/>
              <a:t>Kliensek sokszor ellenségként tekintenek ránk</a:t>
            </a:r>
          </a:p>
          <a:p>
            <a:pPr marL="452628" indent="-342900">
              <a:buNone/>
            </a:pPr>
            <a:r>
              <a:rPr lang="hu-HU" sz="1800" dirty="0" smtClean="0">
                <a:solidFill>
                  <a:srgbClr val="C00000"/>
                </a:solidFill>
              </a:rPr>
              <a:t>A mostani reformok fő akadálya:  SZAKEMBERHELYZET</a:t>
            </a:r>
          </a:p>
          <a:p>
            <a:pPr marL="452628" indent="-342900">
              <a:buNone/>
            </a:pPr>
            <a:endParaRPr lang="hu-HU" sz="18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MUNKATÁRSAK (4)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400" b="1" dirty="0" smtClean="0">
                <a:solidFill>
                  <a:srgbClr val="FF0000"/>
                </a:solidFill>
              </a:rPr>
              <a:t>A SZOCIÁLIS MUNKA ELŐSEGÍTI:</a:t>
            </a:r>
          </a:p>
          <a:p>
            <a:pPr>
              <a:buNone/>
            </a:pPr>
            <a:endParaRPr lang="hu-HU" sz="1800" dirty="0" smtClean="0"/>
          </a:p>
          <a:p>
            <a:pPr marL="566928" indent="-457200">
              <a:buFont typeface="+mj-lt"/>
              <a:buAutoNum type="arabicPeriod"/>
            </a:pPr>
            <a:r>
              <a:rPr lang="hu-HU" sz="2400" dirty="0" smtClean="0"/>
              <a:t>A fejlődést, társadalmi változásokat</a:t>
            </a:r>
          </a:p>
          <a:p>
            <a:pPr marL="566928" indent="-457200">
              <a:buFont typeface="+mj-lt"/>
              <a:buAutoNum type="arabicPeriod"/>
            </a:pPr>
            <a:r>
              <a:rPr lang="hu-HU" sz="2400" dirty="0" smtClean="0"/>
              <a:t>A társadalmi összetartozást (kohézió)</a:t>
            </a:r>
          </a:p>
          <a:p>
            <a:pPr marL="566928" indent="-457200">
              <a:buFont typeface="+mj-lt"/>
              <a:buAutoNum type="arabicPeriod"/>
            </a:pPr>
            <a:r>
              <a:rPr lang="hu-HU" sz="2400" dirty="0" smtClean="0"/>
              <a:t>A hatalommal való felruházást</a:t>
            </a:r>
          </a:p>
          <a:p>
            <a:pPr marL="566928" indent="-457200">
              <a:buFont typeface="+mj-lt"/>
              <a:buAutoNum type="arabicPeriod"/>
            </a:pPr>
            <a:r>
              <a:rPr lang="hu-HU" sz="2400" dirty="0" smtClean="0"/>
              <a:t>Az igazságosságot</a:t>
            </a:r>
          </a:p>
          <a:p>
            <a:pPr marL="566928" indent="-457200">
              <a:buFont typeface="+mj-lt"/>
              <a:buAutoNum type="arabicPeriod"/>
            </a:pPr>
            <a:r>
              <a:rPr lang="hu-HU" sz="2400" dirty="0" smtClean="0"/>
              <a:t>Az emberi  jogokat, emberi méltóságot</a:t>
            </a:r>
          </a:p>
          <a:p>
            <a:pPr marL="566928" indent="-457200">
              <a:buFont typeface="+mj-lt"/>
              <a:buAutoNum type="arabicPeriod"/>
            </a:pPr>
            <a:r>
              <a:rPr lang="hu-HU" sz="2400" dirty="0" smtClean="0"/>
              <a:t>A közös felelősségvállalást</a:t>
            </a:r>
          </a:p>
          <a:p>
            <a:pPr marL="566928" indent="-457200">
              <a:buFont typeface="+mj-lt"/>
              <a:buAutoNum type="arabicPeriod"/>
            </a:pPr>
            <a:r>
              <a:rPr lang="hu-HU" sz="2400" dirty="0" smtClean="0"/>
              <a:t>A szolidaritást</a:t>
            </a:r>
            <a:endParaRPr lang="hu-HU" sz="24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dirty="0" smtClean="0"/>
              <a:t>A SZOCIÁLIS MUNKA TARTALMI ÖSSZETEVŐI (5)</a:t>
            </a: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lvl="0" indent="-514350">
              <a:buFont typeface="+mj-lt"/>
              <a:buAutoNum type="arabicPeriod"/>
            </a:pPr>
            <a:r>
              <a:rPr lang="hu-HU" dirty="0" smtClean="0"/>
              <a:t>Társadalmi </a:t>
            </a:r>
            <a:r>
              <a:rPr lang="hu-HU" dirty="0" err="1" smtClean="0"/>
              <a:t>anómia</a:t>
            </a:r>
            <a:endParaRPr lang="hu-HU" dirty="0" smtClean="0"/>
          </a:p>
          <a:p>
            <a:pPr marL="624078" lvl="0" indent="-514350">
              <a:buFont typeface="+mj-lt"/>
              <a:buAutoNum type="arabicPeriod"/>
            </a:pPr>
            <a:r>
              <a:rPr lang="hu-HU" dirty="0" smtClean="0"/>
              <a:t>Politika által közvetített értékrend dominanciája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dirty="0" smtClean="0"/>
              <a:t>Ellátó rendszerek szűkössége, hiányai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dirty="0" smtClean="0"/>
              <a:t>Rendszerek közti együttműködés hiányosságai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dirty="0" smtClean="0"/>
              <a:t>Szegénykultúra téthódítása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dirty="0" smtClean="0"/>
              <a:t>Szolidaritás gyengülése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u-HU" sz="2200" dirty="0" smtClean="0"/>
              <a:t>A MAGYAR TÁRSADALOM NÉHÁNY JELLEMZŐJE (6)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2628" indent="-342900">
              <a:buFont typeface="+mj-lt"/>
              <a:buAutoNum type="arabicPeriod"/>
            </a:pPr>
            <a:r>
              <a:rPr lang="hu-HU" sz="1800" dirty="0" smtClean="0"/>
              <a:t>Kilátástalanság, céltalanság, bizalomvesztés</a:t>
            </a:r>
          </a:p>
          <a:p>
            <a:pPr marL="452628" indent="-342900">
              <a:buFont typeface="+mj-lt"/>
              <a:buAutoNum type="arabicPeriod"/>
            </a:pPr>
            <a:r>
              <a:rPr lang="hu-HU" sz="1800" dirty="0" smtClean="0"/>
              <a:t>Elbizonytalanodás (Alig tudok eligazodni az élet dolgaiban)</a:t>
            </a:r>
          </a:p>
          <a:p>
            <a:pPr marL="452628" indent="-342900">
              <a:buFont typeface="+mj-lt"/>
              <a:buAutoNum type="arabicPeriod"/>
            </a:pPr>
            <a:r>
              <a:rPr lang="hu-HU" sz="1800" dirty="0" smtClean="0"/>
              <a:t>Reménytelenség, jövőkép nélküli állapot</a:t>
            </a:r>
          </a:p>
          <a:p>
            <a:pPr marL="452628" indent="-342900">
              <a:buFont typeface="+mj-lt"/>
              <a:buAutoNum type="arabicPeriod"/>
            </a:pPr>
            <a:r>
              <a:rPr lang="hu-HU" sz="1800" dirty="0" smtClean="0"/>
              <a:t>Befolyásolhatóság, manipulálhatóság</a:t>
            </a:r>
          </a:p>
          <a:p>
            <a:pPr marL="452628" indent="-342900">
              <a:buFont typeface="+mj-lt"/>
              <a:buAutoNum type="arabicPeriod"/>
            </a:pPr>
            <a:r>
              <a:rPr lang="hu-HU" sz="1800" dirty="0" smtClean="0"/>
              <a:t>Igazodási pontok hiánya (Bedől a reklámoknak)</a:t>
            </a:r>
          </a:p>
          <a:p>
            <a:pPr marL="452628" indent="-342900">
              <a:buFont typeface="+mj-lt"/>
              <a:buAutoNum type="arabicPeriod"/>
            </a:pPr>
            <a:r>
              <a:rPr lang="hu-HU" sz="1800" dirty="0" smtClean="0"/>
              <a:t>Tervezés értelmetlensége</a:t>
            </a:r>
          </a:p>
          <a:p>
            <a:pPr marL="452628" indent="-342900">
              <a:buFont typeface="+mj-lt"/>
              <a:buAutoNum type="arabicPeriod"/>
            </a:pPr>
            <a:r>
              <a:rPr lang="hu-HU" sz="1800" dirty="0" smtClean="0"/>
              <a:t>Jövedelemhiány</a:t>
            </a:r>
          </a:p>
          <a:p>
            <a:pPr marL="452628" indent="-342900">
              <a:buFont typeface="+mj-lt"/>
              <a:buAutoNum type="arabicPeriod"/>
            </a:pPr>
            <a:r>
              <a:rPr lang="hu-HU" sz="1800" dirty="0" smtClean="0"/>
              <a:t>Egyik napról a másikra élés</a:t>
            </a:r>
          </a:p>
          <a:p>
            <a:pPr marL="452628" indent="-342900">
              <a:buFont typeface="+mj-lt"/>
              <a:buAutoNum type="arabicPeriod"/>
            </a:pPr>
            <a:r>
              <a:rPr lang="hu-HU" sz="1800" dirty="0" smtClean="0"/>
              <a:t>Nem tud örülni mások sikerének</a:t>
            </a:r>
          </a:p>
          <a:p>
            <a:pPr marL="452628" indent="-342900">
              <a:buFont typeface="+mj-lt"/>
              <a:buAutoNum type="arabicPeriod"/>
            </a:pPr>
            <a:r>
              <a:rPr lang="hu-HU" sz="1800" dirty="0" smtClean="0"/>
              <a:t>Irigység, rivalizálás, gyűlölet, ellenségeskedés</a:t>
            </a:r>
          </a:p>
          <a:p>
            <a:pPr marL="452628" indent="-342900">
              <a:buFont typeface="+mj-lt"/>
              <a:buAutoNum type="arabicPeriod"/>
            </a:pPr>
            <a:r>
              <a:rPr lang="hu-HU" sz="1800" dirty="0" smtClean="0"/>
              <a:t>Krónikus </a:t>
            </a:r>
            <a:r>
              <a:rPr lang="hu-HU" sz="1800" dirty="0" err="1" smtClean="0"/>
              <a:t>stresszállapot</a:t>
            </a:r>
            <a:endParaRPr lang="hu-HU" sz="1800" dirty="0" smtClean="0"/>
          </a:p>
          <a:p>
            <a:pPr marL="452628" indent="-342900">
              <a:buFont typeface="+mj-lt"/>
              <a:buAutoNum type="arabicPeriod"/>
            </a:pPr>
            <a:endParaRPr lang="hu-HU" sz="1800" dirty="0" smtClean="0"/>
          </a:p>
          <a:p>
            <a:pPr marL="452628" indent="-342900">
              <a:buFont typeface="+mj-lt"/>
              <a:buAutoNum type="arabicPeriod"/>
            </a:pPr>
            <a:endParaRPr lang="hu-HU" sz="14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KUDARC KÖVETKEZMÉNYEI (8)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2628" indent="-342900">
              <a:buFont typeface="+mj-lt"/>
              <a:buAutoNum type="arabicPeriod"/>
            </a:pPr>
            <a:r>
              <a:rPr lang="hu-HU" sz="1600" dirty="0" smtClean="0"/>
              <a:t>Célok hitelekkel történő kielégítése</a:t>
            </a:r>
          </a:p>
          <a:p>
            <a:pPr marL="452628" indent="-342900">
              <a:buFont typeface="+mj-lt"/>
              <a:buAutoNum type="arabicPeriod"/>
            </a:pPr>
            <a:r>
              <a:rPr lang="hu-HU" sz="1600" dirty="0" smtClean="0"/>
              <a:t>A legális és illegális határán mozgó gazdasági tevékenység</a:t>
            </a:r>
          </a:p>
          <a:p>
            <a:pPr marL="452628" indent="-342900">
              <a:buFont typeface="+mj-lt"/>
              <a:buAutoNum type="arabicPeriod"/>
            </a:pPr>
            <a:r>
              <a:rPr lang="hu-HU" sz="1600" dirty="0" smtClean="0"/>
              <a:t>Korrupció, bűnözés</a:t>
            </a:r>
          </a:p>
          <a:p>
            <a:pPr marL="452628" indent="-342900">
              <a:buFont typeface="+mj-lt"/>
              <a:buAutoNum type="arabicPeriod"/>
            </a:pPr>
            <a:r>
              <a:rPr lang="hu-HU" sz="1600" dirty="0" smtClean="0"/>
              <a:t>Célok visszafogása. „Megelégszem annyival, amennyim van”.</a:t>
            </a:r>
          </a:p>
          <a:p>
            <a:pPr marL="452628" indent="-342900">
              <a:buFont typeface="+mj-lt"/>
              <a:buAutoNum type="arabicPeriod"/>
            </a:pPr>
            <a:r>
              <a:rPr lang="hu-HU" sz="1600" dirty="0" smtClean="0"/>
              <a:t>Van „tartása”, nem lép fel önmaga érdekében, várja, hogy „észrevegyék”.</a:t>
            </a:r>
          </a:p>
          <a:p>
            <a:pPr marL="452628" indent="-342900">
              <a:buFont typeface="+mj-lt"/>
              <a:buAutoNum type="arabicPeriod"/>
            </a:pPr>
            <a:r>
              <a:rPr lang="hu-HU" sz="1600" dirty="0" smtClean="0"/>
              <a:t>Szégyenkezik, hogy nem képes boldogulni</a:t>
            </a:r>
          </a:p>
          <a:p>
            <a:pPr marL="452628" indent="-342900">
              <a:buFont typeface="+mj-lt"/>
              <a:buAutoNum type="arabicPeriod"/>
            </a:pPr>
            <a:r>
              <a:rPr lang="hu-HU" sz="1600" dirty="0" smtClean="0"/>
              <a:t>Perifériára szorul, „vegetál, hulladékokból él”, nem hisz a politikának, nem megy el szavazni</a:t>
            </a:r>
          </a:p>
          <a:p>
            <a:pPr marL="452628" indent="-342900">
              <a:buFont typeface="+mj-lt"/>
              <a:buAutoNum type="arabicPeriod"/>
            </a:pPr>
            <a:r>
              <a:rPr lang="hu-HU" sz="1600" dirty="0" err="1" smtClean="0"/>
              <a:t>Szektásodás</a:t>
            </a:r>
            <a:r>
              <a:rPr lang="hu-HU" sz="1600" dirty="0" smtClean="0"/>
              <a:t>, társadalomból való tudatos kivonulások</a:t>
            </a:r>
          </a:p>
          <a:p>
            <a:pPr marL="452628" indent="-342900">
              <a:buFont typeface="+mj-lt"/>
              <a:buAutoNum type="arabicPeriod"/>
            </a:pPr>
            <a:r>
              <a:rPr lang="hu-HU" sz="1600" dirty="0" smtClean="0"/>
              <a:t>Szenvedélybetegségek</a:t>
            </a:r>
          </a:p>
          <a:p>
            <a:pPr marL="452628" indent="-342900">
              <a:buFont typeface="+mj-lt"/>
              <a:buAutoNum type="arabicPeriod"/>
            </a:pPr>
            <a:r>
              <a:rPr lang="hu-HU" sz="1600" dirty="0" smtClean="0"/>
              <a:t>Öngyilkosságok, kiterjesztett öngyilkosságok</a:t>
            </a:r>
          </a:p>
          <a:p>
            <a:pPr marL="452628" indent="-342900">
              <a:buFont typeface="+mj-lt"/>
              <a:buAutoNum type="arabicPeriod"/>
            </a:pPr>
            <a:r>
              <a:rPr lang="hu-HU" sz="1600" dirty="0" smtClean="0"/>
              <a:t>Lázadás, „lehet jobb világot csinálni”, elidegenedés az uralkodó céloktól</a:t>
            </a:r>
          </a:p>
          <a:p>
            <a:pPr marL="452628" indent="-342900">
              <a:buFont typeface="+mj-lt"/>
              <a:buAutoNum type="arabicPeriod"/>
            </a:pPr>
            <a:endParaRPr lang="hu-HU" sz="1600" dirty="0" smtClean="0"/>
          </a:p>
          <a:p>
            <a:pPr marL="452628" indent="-342900">
              <a:buFont typeface="+mj-lt"/>
              <a:buAutoNum type="arabicPeriod"/>
            </a:pPr>
            <a:endParaRPr lang="hu-HU" sz="16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KUDARC FELDOLGOZÁSA (9)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Sétatér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étatér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2086</TotalTime>
  <Words>1025</Words>
  <Application>Microsoft Office PowerPoint</Application>
  <PresentationFormat>Diavetítés a képernyőre (4:3 oldalarány)</PresentationFormat>
  <Paragraphs>234</Paragraphs>
  <Slides>22</Slides>
  <Notes>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3" baseType="lpstr">
      <vt:lpstr>Sétatér</vt:lpstr>
      <vt:lpstr>MACSGYOE XXIV. ORSZÁGOS KONFERENCIA </vt:lpstr>
      <vt:lpstr>SAJTÓKÖZLEMÉNYEK, CIKKEK (1)</vt:lpstr>
      <vt:lpstr>REGIONÁLIS SZAKMAI FÓRUMOK (2)</vt:lpstr>
      <vt:lpstr>Fórumok tapasztalatai (3)</vt:lpstr>
      <vt:lpstr>MUNKATÁRSAK (4)</vt:lpstr>
      <vt:lpstr>A SZOCIÁLIS MUNKA TARTALMI ÖSSZETEVŐI (5)</vt:lpstr>
      <vt:lpstr>A MAGYAR TÁRSADALOM NÉHÁNY JELLEMZŐJE (6) </vt:lpstr>
      <vt:lpstr>KUDARC KÖVETKEZMÉNYEI (8)</vt:lpstr>
      <vt:lpstr>KUDARC FELDOLGOZÁSA (9)</vt:lpstr>
      <vt:lpstr>A POLITIKA ÁLTAL KÖZVETÍTETT ÉRTÉKREND (10)</vt:lpstr>
      <vt:lpstr>MIT MOND A SZOCIÁLIS MUNKA? (11)</vt:lpstr>
      <vt:lpstr>SZUBSZIDIARITÁS (13)</vt:lpstr>
      <vt:lpstr>A SZOCIÁLIS MUNKÁT NEHEZÍTŐ NÉHÁNY SZAKMAI TÉNYEZŐK (14)</vt:lpstr>
      <vt:lpstr>MUNKATÁRSI LÉTSZÁMOK(15)</vt:lpstr>
      <vt:lpstr>A GYERMEKJÓLÉTI SZOLGÁLATNÁL KEZDEMÉNYEZETT KAPCSOLATFELVÉTEL MÓDJA (16)</vt:lpstr>
      <vt:lpstr>A GYERMEKJÓLÉTI SZOLGÁLATOK GONDOZÁSI TEVÉKENYSÉGE  (17)</vt:lpstr>
      <vt:lpstr>A GYERMEKJÓLÉTI SZOLGÁLATNÁL KEZDEMÉNYEZETT KAPCSOLATFELVÉTEL TERÜLETI MEGOSZLÁSA 2013 ÉVBEN (18)</vt:lpstr>
      <vt:lpstr>VÉDELEMBE VÉTEL (19)</vt:lpstr>
      <vt:lpstr>LEGFŐBB PROBLÉMÁK (20) (VÉDELEMBE VÉTREL)</vt:lpstr>
      <vt:lpstr>MEGOLDÁSI LEHETŐSÉGEK (21)</vt:lpstr>
      <vt:lpstr>VESZÉLYEK (22)</vt:lpstr>
      <vt:lpstr>ERŐSSÉGEK (23)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MACSGYOE XXIV. ORSZÁGOS KONFERENCIA</dc:title>
  <dc:creator>Iroda4</dc:creator>
  <cp:lastModifiedBy>Iroda4</cp:lastModifiedBy>
  <cp:revision>133</cp:revision>
  <dcterms:created xsi:type="dcterms:W3CDTF">2015-09-30T09:29:40Z</dcterms:created>
  <dcterms:modified xsi:type="dcterms:W3CDTF">2015-10-21T07:19:09Z</dcterms:modified>
</cp:coreProperties>
</file>