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256" r:id="rId3"/>
    <p:sldId id="302" r:id="rId4"/>
    <p:sldId id="307" r:id="rId5"/>
    <p:sldId id="310" r:id="rId6"/>
    <p:sldId id="311" r:id="rId7"/>
    <p:sldId id="313" r:id="rId8"/>
    <p:sldId id="308" r:id="rId9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9765"/>
    <a:srgbClr val="A29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29" autoAdjust="0"/>
    <p:restoredTop sz="94660"/>
  </p:normalViewPr>
  <p:slideViewPr>
    <p:cSldViewPr>
      <p:cViewPr>
        <p:scale>
          <a:sx n="72" d="100"/>
          <a:sy n="72" d="100"/>
        </p:scale>
        <p:origin x="-2754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pPr>
              <a:defRPr/>
            </a:pPr>
            <a:fld id="{7B126D5B-69B7-433F-A9CD-BFA8AEB5EF32}" type="datetimeFigureOut">
              <a:rPr lang="hu-HU"/>
              <a:pPr>
                <a:defRPr/>
              </a:pPr>
              <a:t>2015.10.14.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pPr>
              <a:defRPr/>
            </a:pPr>
            <a:fld id="{F61B8733-FBFF-4C45-AD21-2CADF7E86A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5079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9B2D56-4B5F-4A37-9E3B-ED8BEAE9E129}" type="datetimeFigureOut">
              <a:rPr lang="hu-HU"/>
              <a:pPr>
                <a:defRPr/>
              </a:pPr>
              <a:t>2015.10.14.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5637"/>
          </a:xfrm>
          <a:prstGeom prst="rect">
            <a:avLst/>
          </a:prstGeom>
        </p:spPr>
        <p:txBody>
          <a:bodyPr vert="horz" lIns="91394" tIns="45697" rIns="91394" bIns="4569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8E05F7-B6A8-4631-AD44-971425A1D7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9625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45BFB-71B9-46F4-A270-5A90BE2BAC64}" type="datetimeFigureOut">
              <a:rPr lang="hu-HU"/>
              <a:pPr>
                <a:defRPr/>
              </a:pPr>
              <a:t>2015.10.14.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675581C-C2E7-4609-A1AC-ADD75F8EB7E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1109817"/>
      </p:ext>
    </p:extLst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CD0C4-37C5-4A36-8BCB-34585473EA98}" type="datetimeFigureOut">
              <a:rPr lang="hu-HU"/>
              <a:pPr>
                <a:defRPr/>
              </a:pPr>
              <a:t>2015.10.14.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9768899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09AD6-1BF0-4A28-BE5A-34C9BC0C739D}" type="datetimeFigureOut">
              <a:rPr lang="hu-HU"/>
              <a:pPr>
                <a:defRPr/>
              </a:pPr>
              <a:t>2015.10.14.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867139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A93FD-D293-4B6B-B0F0-6B8FA8AC8566}" type="datetimeFigureOut">
              <a:rPr lang="hu-HU"/>
              <a:pPr>
                <a:defRPr/>
              </a:pPr>
              <a:t>2015.10.14.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4011553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C94F9A-17CC-45D5-BEC1-E4A58A3010CB}" type="datetimeFigureOut">
              <a:rPr lang="hu-HU"/>
              <a:pPr>
                <a:defRPr/>
              </a:pPr>
              <a:t>2015.10.14.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D8761A-95EC-4D6C-B9F3-8F49354FCD3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ransition spd="med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  <a:endParaRPr lang="hu-HU" altLang="hu-HU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  <a:endParaRPr lang="hu-HU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FE160A-CBBB-4E7F-B01F-22410B136F0F}" type="datetimeFigureOut">
              <a:rPr lang="hu-HU"/>
              <a:pPr>
                <a:defRPr/>
              </a:pPr>
              <a:t>2015.10.14.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B979B46-02B8-4AD2-862C-2B5D2322ABA1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</p:sldLayoutIdLst>
  <p:transition spd="med">
    <p:wedg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3178175"/>
            <a:ext cx="7772400" cy="1330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3200" b="1" dirty="0" smtClean="0"/>
              <a:t>A családsegítő és gyermekjóléti szolgálatokat érintő  változások</a:t>
            </a:r>
            <a:br>
              <a:rPr lang="hu-HU" altLang="hu-HU" sz="3200" b="1" dirty="0" smtClean="0"/>
            </a:br>
            <a:r>
              <a:rPr lang="hu-HU" altLang="hu-HU" sz="3200" b="1" dirty="0" smtClean="0"/>
              <a:t>A család és gyermekjóléti szolgáltatás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755650" y="4508500"/>
            <a:ext cx="7848600" cy="1635125"/>
          </a:xfrm>
        </p:spPr>
        <p:txBody>
          <a:bodyPr/>
          <a:lstStyle/>
          <a:p>
            <a:pPr eaLnBrk="1" hangingPunct="1"/>
            <a:endParaRPr lang="hu-HU" altLang="hu-HU" sz="1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hu-HU" altLang="hu-HU" sz="1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5" descr="EMMI logó vonalas ar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3" y="188913"/>
            <a:ext cx="393065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ctrTitle"/>
          </p:nvPr>
        </p:nvSpPr>
        <p:spPr>
          <a:xfrm>
            <a:off x="827088" y="1196975"/>
            <a:ext cx="7772400" cy="43180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1800" b="1" dirty="0"/>
              <a:t>2015. évi CXXXIII. törvény egyes szociális és gyermekvédelmi tárgyú törvények </a:t>
            </a:r>
            <a:r>
              <a:rPr lang="hu-HU" altLang="hu-HU" sz="2000" b="1" dirty="0"/>
              <a:t>módosításáról</a:t>
            </a:r>
            <a:endParaRPr lang="hu-HU" altLang="hu-HU" sz="1800" b="1" dirty="0" smtClean="0"/>
          </a:p>
        </p:txBody>
      </p:sp>
      <p:sp>
        <p:nvSpPr>
          <p:cNvPr id="24579" name="Content Placeholder 5"/>
          <p:cNvSpPr>
            <a:spLocks noGrp="1"/>
          </p:cNvSpPr>
          <p:nvPr>
            <p:ph idx="13"/>
          </p:nvPr>
        </p:nvSpPr>
        <p:spPr>
          <a:xfrm>
            <a:off x="179388" y="1916832"/>
            <a:ext cx="8640762" cy="4680818"/>
          </a:xfrm>
          <a:ln/>
        </p:spPr>
        <p:txBody>
          <a:bodyPr/>
          <a:lstStyle/>
          <a:p>
            <a:pPr marL="0" indent="0" algn="just"/>
            <a:r>
              <a:rPr lang="hu-HU" altLang="hu-HU" sz="1600" b="1" dirty="0" smtClean="0">
                <a:latin typeface="Times New Roman" pitchFamily="18" charset="0"/>
                <a:cs typeface="Times New Roman" pitchFamily="18" charset="0"/>
              </a:rPr>
              <a:t>2016. január 1.</a:t>
            </a:r>
          </a:p>
          <a:p>
            <a:pPr marL="0" indent="0" algn="just"/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A családsegítés és gyermekjóléti szolgáltatás csak család- és gyermekjóléti szolgálat és család- és gyermekjóléti központ keretében működhet. </a:t>
            </a:r>
          </a:p>
          <a:p>
            <a:pPr marL="0" indent="0" algn="just"/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Ennek alapján a család- és gyermekjóléti szolgálat, illetve központ a jelenlegi családsegítés és gyermekjóléti szolgáltatás bázisán, annak erőforrásai hatékonyabb elosztásával, kötelező önkormányzati feladatként jöhet létre. </a:t>
            </a:r>
          </a:p>
          <a:p>
            <a:pPr marL="0" indent="0" algn="just"/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Az új feladatmegosztás szerint a </a:t>
            </a:r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polgármesteri hivatallal rendelkező települési </a:t>
            </a:r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önkormányzatok </a:t>
            </a:r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illetve a közös hivatalok székhely szerinti települési önkormányzata feladatkörébe kerül </a:t>
            </a:r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a lakóhely szintű </a:t>
            </a: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minimumszolgáltatások </a:t>
            </a:r>
            <a:r>
              <a:rPr lang="hu-HU" altLang="hu-HU" sz="1600" smtClean="0">
                <a:latin typeface="Times New Roman" pitchFamily="18" charset="0"/>
                <a:cs typeface="Times New Roman" pitchFamily="18" charset="0"/>
              </a:rPr>
              <a:t>biztosítása. </a:t>
            </a:r>
            <a:endParaRPr lang="hu-HU" alt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A hatósági feladatokhoz kapcsolódó, gyermekek védelmére irányuló tevékenységek, valamint a speciális szolgáltatások biztosítása kötelezően a járásszékhelyek települési önkormányzataihoz kerül (175 járás + főváros 23 járás = </a:t>
            </a:r>
            <a:r>
              <a:rPr lang="hu-HU" altLang="hu-HU" sz="1600" b="1" dirty="0" smtClean="0">
                <a:latin typeface="Times New Roman" pitchFamily="18" charset="0"/>
                <a:cs typeface="Times New Roman" pitchFamily="18" charset="0"/>
              </a:rPr>
              <a:t>198 járás</a:t>
            </a:r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 algn="just"/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A járásszékhely település a központ feladatai, valamint a speciális szolgáltatások vonatkozásában kiterjed a járást alkotó települések lakosságára.</a:t>
            </a:r>
          </a:p>
          <a:p>
            <a:pPr marL="0" indent="0" algn="just"/>
            <a:r>
              <a:rPr lang="hu-HU" altLang="hu-HU" sz="1600" dirty="0" smtClean="0">
                <a:latin typeface="Times New Roman" pitchFamily="18" charset="0"/>
                <a:cs typeface="Times New Roman" pitchFamily="18" charset="0"/>
              </a:rPr>
              <a:t>A gyermekjóléti központok száma 48-ról 198-ra emelkedik.</a:t>
            </a:r>
          </a:p>
        </p:txBody>
      </p:sp>
      <p:pic>
        <p:nvPicPr>
          <p:cNvPr id="24580" name="Picture 5" descr="EMMI logó vonalas ar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ctrTitle"/>
          </p:nvPr>
        </p:nvSpPr>
        <p:spPr>
          <a:xfrm>
            <a:off x="827584" y="1076325"/>
            <a:ext cx="7772400" cy="43180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1800" b="1" dirty="0" smtClean="0"/>
              <a:t>Végrehajtási rendelet csomag</a:t>
            </a:r>
            <a:br>
              <a:rPr lang="hu-HU" altLang="hu-HU" sz="1800" b="1" dirty="0" smtClean="0"/>
            </a:br>
            <a:r>
              <a:rPr lang="hu-HU" altLang="hu-HU" sz="1800" b="1" dirty="0" smtClean="0"/>
              <a:t>15/1998. (IV.30.) NM rendelet</a:t>
            </a:r>
            <a:br>
              <a:rPr lang="hu-HU" altLang="hu-HU" sz="1800" b="1" dirty="0" smtClean="0"/>
            </a:br>
            <a:r>
              <a:rPr lang="hu-HU" altLang="hu-HU" sz="1800" b="1" dirty="0" smtClean="0"/>
              <a:t>1/2000. (I.7.) </a:t>
            </a:r>
            <a:r>
              <a:rPr lang="hu-HU" altLang="hu-HU" sz="1800" b="1" dirty="0" err="1" smtClean="0"/>
              <a:t>SzCsM</a:t>
            </a:r>
            <a:r>
              <a:rPr lang="hu-HU" altLang="hu-HU" sz="1800" b="1" dirty="0" smtClean="0"/>
              <a:t> rendelet</a:t>
            </a:r>
          </a:p>
        </p:txBody>
      </p:sp>
      <p:sp>
        <p:nvSpPr>
          <p:cNvPr id="27651" name="Content Placeholder 5"/>
          <p:cNvSpPr>
            <a:spLocks noGrp="1"/>
          </p:cNvSpPr>
          <p:nvPr>
            <p:ph idx="13"/>
          </p:nvPr>
        </p:nvSpPr>
        <p:spPr>
          <a:xfrm>
            <a:off x="179388" y="2276872"/>
            <a:ext cx="8856662" cy="4464496"/>
          </a:xfrm>
          <a:ln/>
        </p:spPr>
        <p:txBody>
          <a:bodyPr>
            <a:normAutofit/>
          </a:bodyPr>
          <a:lstStyle/>
          <a:p>
            <a:pPr marL="0" lvl="1" indent="0" algn="just">
              <a:spcBef>
                <a:spcPct val="0"/>
              </a:spcBef>
              <a:buNone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rendelettervezet a család- és gyermekjóléti szolgálatok és központok közötti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feladatmegosztás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részletes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szakmai szabályait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, valamint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tárgyi és személyi feltételeit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tartalmazza. </a:t>
            </a:r>
          </a:p>
          <a:p>
            <a:pPr lvl="0">
              <a:buFont typeface="Arial" pitchFamily="34" charset="0"/>
              <a:buChar char="•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veszélyeztetettséget észlelő és jelző rendszer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megerősítésre kerül: települési szinten jelzőrendszeri felelőst, járási szinten jelzőrendszeri tanácsadót kell kijelölni. Ez utóbbi koordinálja a járás területén működő jelzőrendszerek munkáját, és szakmai segítséget nyújt a szolgálat számára;</a:t>
            </a:r>
          </a:p>
          <a:p>
            <a:pPr lvl="0">
              <a:buFont typeface="Arial" pitchFamily="34" charset="0"/>
              <a:buChar char="•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család- és gyermekjóléti központ a hatósági intézkedésekhez kapcsolódó tevékenységek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ellátása keretében esetmenedzselést végez, melynek során az esetmenedzser az igénybe vevő és az esetkezelésbe bevont szakemberek, szolgálatok és ellátást nyújtók tevékenységét végigkíséri, együttműködésüket koordinálja;</a:t>
            </a:r>
          </a:p>
          <a:p>
            <a:pPr lvl="0">
              <a:buFont typeface="Arial" pitchFamily="34" charset="0"/>
              <a:buChar char="•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az új struktúra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racionálisabb feladatmegosztást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alakít ki a szolgálat és a központ között azzal, hogy a feladatellátás alapja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a szolgálat és a központ közötti szoros együttműködés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1" algn="just">
              <a:spcBef>
                <a:spcPct val="0"/>
              </a:spcBef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endParaRPr lang="hu-HU" altLang="hu-H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5" descr="EMMI logó vonalas ar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7495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ctrTitle"/>
          </p:nvPr>
        </p:nvSpPr>
        <p:spPr>
          <a:xfrm>
            <a:off x="827584" y="1076325"/>
            <a:ext cx="7772400" cy="43180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1800" b="1" dirty="0" smtClean="0"/>
              <a:t>Végrehajtási rendelet csomag</a:t>
            </a:r>
            <a:br>
              <a:rPr lang="hu-HU" altLang="hu-HU" sz="1800" b="1" dirty="0" smtClean="0"/>
            </a:br>
            <a:r>
              <a:rPr lang="hu-HU" altLang="hu-HU" sz="1800" b="1" dirty="0" smtClean="0"/>
              <a:t>15/1998 (IV.30.) NM rendelet</a:t>
            </a:r>
            <a:br>
              <a:rPr lang="hu-HU" altLang="hu-HU" sz="1800" b="1" dirty="0" smtClean="0"/>
            </a:br>
            <a:r>
              <a:rPr lang="hu-HU" altLang="hu-HU" sz="1800" b="1" dirty="0" smtClean="0"/>
              <a:t>1/2000. (I.7.) </a:t>
            </a:r>
            <a:r>
              <a:rPr lang="hu-HU" altLang="hu-HU" sz="1800" b="1" dirty="0" err="1" smtClean="0"/>
              <a:t>SzCsM</a:t>
            </a:r>
            <a:r>
              <a:rPr lang="hu-HU" altLang="hu-HU" sz="1800" b="1" dirty="0" smtClean="0"/>
              <a:t> rendelet</a:t>
            </a:r>
          </a:p>
        </p:txBody>
      </p:sp>
      <p:sp>
        <p:nvSpPr>
          <p:cNvPr id="27651" name="Content Placeholder 5"/>
          <p:cNvSpPr>
            <a:spLocks noGrp="1"/>
          </p:cNvSpPr>
          <p:nvPr>
            <p:ph idx="13"/>
          </p:nvPr>
        </p:nvSpPr>
        <p:spPr>
          <a:xfrm>
            <a:off x="179388" y="2276872"/>
            <a:ext cx="8856662" cy="4464496"/>
          </a:xfrm>
          <a:ln/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személyi feltételek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körében a szolgálatnál egyetlen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családsegítő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megnevezésű, a központnál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esetmenedzser és a tanácsadó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munkakör kerül meghatározásra; a korábbi munkakörökre előírt képesítések a továbbiakban is elfogadottak lesznek, és további végzettségekkel egészülnek ki annak érdekében, hogy az átalakítás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akadálymentesen és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az ágazati szakmai szempontokat érvényesítve megtörténhessen. A család- és gyermekjóléti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szolgálat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esetében a település vagy a közös hivatalhoz tartozó települések lakosságszáma vonatkozásában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4 000 főre vetítve kerül előírásra 1 fő családsegítő.</a:t>
            </a:r>
          </a:p>
          <a:p>
            <a:pPr>
              <a:buFont typeface="Arial" pitchFamily="34" charset="0"/>
              <a:buChar char="•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család- és gyermekjóléti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 központ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esetében a járás lakosságszáma vonatkozásában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7 000 főre vetítve kerül előírásra 1 fő szakember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azzal, hogy az intézményvezető által szakmai alapon meghozott döntés függvényében kerül meghatározásra az esetmenedzserek, valamint a tanácsadók aránya, figyelembe véve a helyi sajátosságokat, szükségleteket. A központban függetlenül a járás lakosságszámától legalább 3 fő szakmai munkatárs alkalmazása kötelező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Ajánlott létszám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szociális asszisztens munkakörre (központ=10000 lakos/fő).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spcBef>
                <a:spcPct val="0"/>
              </a:spcBef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endParaRPr lang="hu-HU" altLang="hu-H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5" descr="EMMI logó vonalas ar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48653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ctrTitle"/>
          </p:nvPr>
        </p:nvSpPr>
        <p:spPr>
          <a:xfrm>
            <a:off x="827584" y="1076325"/>
            <a:ext cx="7772400" cy="43180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1800" b="1" dirty="0" smtClean="0"/>
              <a:t>Végrehajtási rendelet csomag</a:t>
            </a:r>
            <a:br>
              <a:rPr lang="hu-HU" altLang="hu-HU" sz="1800" b="1" dirty="0" smtClean="0"/>
            </a:br>
            <a:r>
              <a:rPr lang="hu-HU" altLang="hu-HU" sz="1800" b="1" dirty="0" smtClean="0"/>
              <a:t>15/1998 (IV.30.) NM rendelet</a:t>
            </a:r>
            <a:br>
              <a:rPr lang="hu-HU" altLang="hu-HU" sz="1800" b="1" dirty="0" smtClean="0"/>
            </a:br>
            <a:r>
              <a:rPr lang="hu-HU" altLang="hu-HU" sz="1800" b="1" dirty="0" smtClean="0"/>
              <a:t>1/2000. (I.7.) </a:t>
            </a:r>
            <a:r>
              <a:rPr lang="hu-HU" altLang="hu-HU" sz="1800" b="1" dirty="0" err="1" smtClean="0"/>
              <a:t>SzCsM</a:t>
            </a:r>
            <a:r>
              <a:rPr lang="hu-HU" altLang="hu-HU" sz="1800" b="1" dirty="0" smtClean="0"/>
              <a:t> rendelet</a:t>
            </a:r>
          </a:p>
        </p:txBody>
      </p:sp>
      <p:sp>
        <p:nvSpPr>
          <p:cNvPr id="27651" name="Content Placeholder 5"/>
          <p:cNvSpPr>
            <a:spLocks noGrp="1"/>
          </p:cNvSpPr>
          <p:nvPr>
            <p:ph idx="13"/>
          </p:nvPr>
        </p:nvSpPr>
        <p:spPr>
          <a:xfrm>
            <a:off x="179388" y="2276872"/>
            <a:ext cx="8856662" cy="4464496"/>
          </a:xfrm>
          <a:ln/>
        </p:spPr>
        <p:txBody>
          <a:bodyPr>
            <a:normAutofit/>
          </a:bodyPr>
          <a:lstStyle/>
          <a:p>
            <a:pPr marL="0" lvl="1" indent="0" algn="just">
              <a:spcBef>
                <a:spcPct val="0"/>
              </a:spcBef>
              <a:buNone/>
            </a:pP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rendelet-tervezet felépítése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85750" lvl="1" algn="just">
              <a:spcBef>
                <a:spcPct val="0"/>
              </a:spcBef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Tekintettel arra, hogy a családsegítésre vonatkozó szabályokat az Szt., a gyermekjóléti szolgáltatás szabályait pedig a Gyvt. tartalmazza, a létrejövő szolgálatok és központok működésére mind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15/1998. (IV.30.)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NM rendelet, mind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az 1/2000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. (I. 7.) SZCSM rendelet szabályait alkalmazni kell.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Elősegítendő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hatékony feladatellátást, a szolgáltatásnyújtás szakmai módszereit a </a:t>
            </a:r>
            <a:r>
              <a:rPr lang="hu-HU" sz="1600" dirty="0" err="1">
                <a:latin typeface="Times New Roman" pitchFamily="18" charset="0"/>
                <a:cs typeface="Times New Roman" pitchFamily="18" charset="0"/>
              </a:rPr>
              <a:t>szociál-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és nyugdíjpolitikáért felelős miniszter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módszertani útmutatóban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fogja közzétenni. </a:t>
            </a:r>
          </a:p>
          <a:p>
            <a:pPr marL="0" indent="0" algn="just">
              <a:spcBef>
                <a:spcPct val="0"/>
              </a:spcBef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Az átalakítás célja -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szervezeti változások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mellett -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holisztikus szemléletben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támogatni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a gyermeket és a családot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Ebben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az új szemléletben kerültek megfogalmazásra a tervezet szabályai: a szolgáltatás az ellátási területen élő valamennyi gyermekre, családra, gyermektelen családra és egyedülálló személyre is kiterjed. </a:t>
            </a:r>
          </a:p>
          <a:p>
            <a:pPr marL="0" indent="0" algn="just">
              <a:spcBef>
                <a:spcPct val="0"/>
              </a:spcBef>
            </a:pPr>
            <a:endParaRPr lang="hu-HU" altLang="hu-H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5" descr="EMMI logó vonalas ar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248653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ctrTitle"/>
          </p:nvPr>
        </p:nvSpPr>
        <p:spPr>
          <a:xfrm>
            <a:off x="827584" y="1076325"/>
            <a:ext cx="7772400" cy="431800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1800" b="1" dirty="0" smtClean="0"/>
              <a:t>Végrehajtási rendelet csomag</a:t>
            </a:r>
            <a:br>
              <a:rPr lang="hu-HU" altLang="hu-HU" sz="1800" b="1" dirty="0" smtClean="0"/>
            </a:br>
            <a:r>
              <a:rPr lang="hu-HU" altLang="hu-HU" sz="1800" b="1" dirty="0" smtClean="0"/>
              <a:t>15/1998 (IV.30.) NM rendelet</a:t>
            </a:r>
            <a:br>
              <a:rPr lang="hu-HU" altLang="hu-HU" sz="1800" b="1" dirty="0" smtClean="0"/>
            </a:br>
            <a:r>
              <a:rPr lang="hu-HU" altLang="hu-HU" sz="1800" b="1" dirty="0" smtClean="0"/>
              <a:t>1/2000. (I.7.) </a:t>
            </a:r>
            <a:r>
              <a:rPr lang="hu-HU" altLang="hu-HU" sz="1800" b="1" dirty="0" err="1" smtClean="0"/>
              <a:t>SzCsM</a:t>
            </a:r>
            <a:r>
              <a:rPr lang="hu-HU" altLang="hu-HU" sz="1800" b="1" dirty="0" smtClean="0"/>
              <a:t> rendelet</a:t>
            </a:r>
          </a:p>
        </p:txBody>
      </p:sp>
      <p:sp>
        <p:nvSpPr>
          <p:cNvPr id="27651" name="Content Placeholder 5"/>
          <p:cNvSpPr>
            <a:spLocks noGrp="1"/>
          </p:cNvSpPr>
          <p:nvPr>
            <p:ph idx="13"/>
          </p:nvPr>
        </p:nvSpPr>
        <p:spPr>
          <a:xfrm>
            <a:off x="179388" y="2276872"/>
            <a:ext cx="8856662" cy="4464496"/>
          </a:xfrm>
          <a:ln/>
        </p:spPr>
        <p:txBody>
          <a:bodyPr>
            <a:normAutofit/>
          </a:bodyPr>
          <a:lstStyle/>
          <a:p>
            <a:pPr marL="0" lvl="1" indent="0" algn="just">
              <a:spcBef>
                <a:spcPct val="0"/>
              </a:spcBef>
              <a:buNone/>
            </a:pP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A rendelet-tervezet felépítése a folyamatok mentén írja le a szabályozást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1" algn="just">
              <a:spcBef>
                <a:spcPct val="0"/>
              </a:spcBef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CSALÁDSEGÍTÉS ÉS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GYERMEKJÓLÉTI SZOLGÁLTATÁS</a:t>
            </a:r>
          </a:p>
          <a:p>
            <a:pPr marL="0" indent="0" algn="just">
              <a:spcBef>
                <a:spcPct val="0"/>
              </a:spcBef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Tárgyi feltételek szabályozása</a:t>
            </a:r>
          </a:p>
          <a:p>
            <a:pPr marL="0" indent="0" algn="just">
              <a:spcBef>
                <a:spcPct val="0"/>
              </a:spcBef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Általános folyamat (nem hatósági) együttműködési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megállapodás (esetnapló)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Veszélyeztetettséget észlelő és jelző rendszer</a:t>
            </a:r>
          </a:p>
          <a:p>
            <a:pPr marL="0" indent="0" algn="just">
              <a:spcBef>
                <a:spcPct val="0"/>
              </a:spcBef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család- és gyermekjóléti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szolgálat (általános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szociális munkával ellátható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feladatok)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A család- és gyermekjóléti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központ (</a:t>
            </a:r>
            <a:r>
              <a:rPr lang="hu-HU" sz="1600" b="1" dirty="0" err="1" smtClean="0">
                <a:latin typeface="Times New Roman" pitchFamily="18" charset="0"/>
                <a:cs typeface="Times New Roman" pitchFamily="18" charset="0"/>
              </a:rPr>
              <a:t>központ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 és szolgálat)</a:t>
            </a:r>
            <a:endParaRPr lang="hu-HU" sz="1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Esetmenedzsment (hatósági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feladatok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esetében)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Javaslattétel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hatósági intézkedésre</a:t>
            </a:r>
          </a:p>
          <a:p>
            <a:pPr marL="0" indent="0" algn="just">
              <a:spcBef>
                <a:spcPct val="0"/>
              </a:spcBef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Gyermekvédelmi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gondoskodás keretébe tartozó hatósági intézkedés alatt álló gyermek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védelme (egyéni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gondozási-nevelési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terv)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Családból kiemelt gyermek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visszahelyezése</a:t>
            </a:r>
          </a:p>
          <a:p>
            <a:pPr marL="0" indent="0" algn="just">
              <a:spcBef>
                <a:spcPct val="0"/>
              </a:spcBef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Együttműködés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endParaRPr lang="hu-HU" sz="1600" dirty="0" smtClean="0"/>
          </a:p>
          <a:p>
            <a:pPr marL="0" indent="0" algn="just">
              <a:spcBef>
                <a:spcPct val="0"/>
              </a:spcBef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endParaRPr lang="hu-HU" altLang="hu-H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5" descr="EMMI logó vonalas ar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96850"/>
            <a:ext cx="12954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62435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7776864" cy="857256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89898237"/>
      </p:ext>
    </p:extLst>
  </p:cSld>
  <p:clrMapOvr>
    <a:masterClrMapping/>
  </p:clrMapOvr>
  <p:transition spd="med"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</TotalTime>
  <Words>586</Words>
  <Application>Microsoft Office PowerPoint</Application>
  <PresentationFormat>Diavetítés a képernyőre (4:3 oldalarány)</PresentationFormat>
  <Paragraphs>43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7</vt:i4>
      </vt:variant>
    </vt:vector>
  </HeadingPairs>
  <TitlesOfParts>
    <vt:vector size="9" baseType="lpstr">
      <vt:lpstr>Office Theme</vt:lpstr>
      <vt:lpstr>Beloldalak</vt:lpstr>
      <vt:lpstr>A családsegítő és gyermekjóléti szolgálatokat érintő  változások A család és gyermekjóléti szolgáltatás</vt:lpstr>
      <vt:lpstr>2015. évi CXXXIII. törvény egyes szociális és gyermekvédelmi tárgyú törvények módosításáról</vt:lpstr>
      <vt:lpstr>Végrehajtási rendelet csomag 15/1998. (IV.30.) NM rendelet 1/2000. (I.7.) SzCsM rendelet</vt:lpstr>
      <vt:lpstr>Végrehajtási rendelet csomag 15/1998 (IV.30.) NM rendelet 1/2000. (I.7.) SzCsM rendelet</vt:lpstr>
      <vt:lpstr>Végrehajtási rendelet csomag 15/1998 (IV.30.) NM rendelet 1/2000. (I.7.) SzCsM rendelet</vt:lpstr>
      <vt:lpstr>Végrehajtási rendelet csomag 15/1998 (IV.30.) NM rendelet 1/2000. (I.7.) SzCsM rendelet</vt:lpstr>
      <vt:lpstr>KÖSZÖNÖM A FIGYELMET!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Bódy Éva</cp:lastModifiedBy>
  <cp:revision>223</cp:revision>
  <cp:lastPrinted>2015-07-07T11:46:54Z</cp:lastPrinted>
  <dcterms:created xsi:type="dcterms:W3CDTF">2010-06-15T13:49:13Z</dcterms:created>
  <dcterms:modified xsi:type="dcterms:W3CDTF">2015-10-14T09:58:01Z</dcterms:modified>
</cp:coreProperties>
</file>