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52" r:id="rId3"/>
    <p:sldId id="360" r:id="rId4"/>
    <p:sldId id="354" r:id="rId5"/>
    <p:sldId id="356" r:id="rId6"/>
    <p:sldId id="357" r:id="rId7"/>
    <p:sldId id="358" r:id="rId8"/>
    <p:sldId id="359" r:id="rId9"/>
    <p:sldId id="355" r:id="rId10"/>
    <p:sldId id="334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0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27299-BB55-458F-9947-8E723DEFDDA3}" type="datetimeFigureOut">
              <a:rPr lang="hu-HU" smtClean="0"/>
              <a:t>2018. 10. 07.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4C738-0CC9-4453-8B42-6CB59650216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65577-D637-4AD7-9C46-2094645EC854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59BF-3B2A-48B2-B984-2AD0C2F3D9EC}" type="datetime1">
              <a:rPr lang="hu-HU"/>
              <a:pPr>
                <a:defRPr/>
              </a:pPr>
              <a:t>2018. 10. 07.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Krizsán Ildikó</a:t>
            </a:r>
          </a:p>
        </p:txBody>
      </p:sp>
    </p:spTree>
    <p:extLst>
      <p:ext uri="{BB962C8B-B14F-4D97-AF65-F5344CB8AC3E}">
        <p14:creationId xmlns:p14="http://schemas.microsoft.com/office/powerpoint/2010/main" xmlns="" val="867156981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81ED-8342-4CAF-A97A-AAB9EC553DF7}" type="datetimeFigureOut">
              <a:rPr lang="hu-HU" smtClean="0"/>
              <a:pPr/>
              <a:t>2018. 10. 07.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7C40-4332-4585-9FCB-A6290B3CF9E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me.h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drogprev.hu/" TargetMode="External"/><Relationship Id="rId4" Type="http://schemas.openxmlformats.org/officeDocument/2006/relationships/hyperlink" Target="http://www.indit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Óvodai és iskolai szociális segítés</a:t>
            </a:r>
            <a:endParaRPr lang="hu-HU" sz="4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1752600"/>
          </a:xfrm>
        </p:spPr>
        <p:txBody>
          <a:bodyPr>
            <a:normAutofit/>
          </a:bodyPr>
          <a:lstStyle/>
          <a:p>
            <a:r>
              <a:rPr lang="hu-HU" dirty="0" err="1" smtClean="0"/>
              <a:t>Gergál</a:t>
            </a:r>
            <a:r>
              <a:rPr lang="hu-HU" dirty="0" smtClean="0"/>
              <a:t> Tímea </a:t>
            </a:r>
          </a:p>
          <a:p>
            <a:r>
              <a:rPr lang="hu-HU" dirty="0" smtClean="0"/>
              <a:t>szakértő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4400" smtClean="0"/>
          </a:p>
          <a:p>
            <a:pPr algn="ctr">
              <a:buNone/>
            </a:pPr>
            <a:r>
              <a:rPr lang="hu-HU" sz="4400" smtClean="0"/>
              <a:t>Köszönöm </a:t>
            </a:r>
            <a:r>
              <a:rPr lang="hu-HU" sz="4400" dirty="0" smtClean="0"/>
              <a:t>a figyelmet!</a:t>
            </a:r>
            <a:endParaRPr lang="hu-H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Iskolai szociális munka történeti vázlata: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/>
          </a:bodyPr>
          <a:lstStyle/>
          <a:p>
            <a:r>
              <a:rPr lang="hu-HU" sz="3000" b="1" dirty="0" smtClean="0"/>
              <a:t>1906</a:t>
            </a:r>
            <a:r>
              <a:rPr lang="hu-HU" sz="3000" dirty="0" smtClean="0"/>
              <a:t>-ban az </a:t>
            </a:r>
            <a:r>
              <a:rPr lang="hu-HU" sz="3000" b="1" dirty="0" smtClean="0"/>
              <a:t>USA-</a:t>
            </a:r>
            <a:r>
              <a:rPr lang="hu-HU" sz="3000" dirty="0" smtClean="0"/>
              <a:t>ban (Boston, New York)</a:t>
            </a:r>
          </a:p>
          <a:p>
            <a:r>
              <a:rPr lang="hu-HU" sz="3000" b="1" dirty="0" smtClean="0"/>
              <a:t>1916</a:t>
            </a:r>
            <a:r>
              <a:rPr lang="hu-HU" sz="3000" dirty="0" smtClean="0"/>
              <a:t> az un. „látogató tanárok” egyesületet hoznak létre</a:t>
            </a:r>
          </a:p>
          <a:p>
            <a:r>
              <a:rPr lang="hu-HU" sz="3000" b="1" dirty="0" smtClean="0"/>
              <a:t>1930</a:t>
            </a:r>
            <a:r>
              <a:rPr lang="hu-HU" sz="3000" dirty="0" smtClean="0"/>
              <a:t>-as évek második felétől </a:t>
            </a:r>
            <a:r>
              <a:rPr lang="hu-HU" sz="3000" b="1" dirty="0" smtClean="0"/>
              <a:t>Magyarországon</a:t>
            </a:r>
            <a:r>
              <a:rPr lang="hu-HU" sz="3000" dirty="0" smtClean="0"/>
              <a:t> az iskolanővérek (zöldkeresztes nővérek)</a:t>
            </a:r>
          </a:p>
          <a:p>
            <a:r>
              <a:rPr lang="hu-HU" sz="3000" b="1" dirty="0" smtClean="0"/>
              <a:t>1964</a:t>
            </a:r>
            <a:r>
              <a:rPr lang="hu-HU" sz="3000" dirty="0" smtClean="0"/>
              <a:t> gyermekvédelmi felelős munkakör</a:t>
            </a:r>
          </a:p>
          <a:p>
            <a:r>
              <a:rPr lang="hu-HU" sz="2800" b="1" dirty="0" smtClean="0"/>
              <a:t>1969-1972</a:t>
            </a:r>
            <a:r>
              <a:rPr lang="hu-HU" sz="2800" dirty="0" smtClean="0"/>
              <a:t>  </a:t>
            </a:r>
            <a:r>
              <a:rPr lang="hu-HU" sz="2800" dirty="0" err="1" smtClean="0"/>
              <a:t>Alderson</a:t>
            </a:r>
            <a:r>
              <a:rPr lang="hu-HU" sz="2800" dirty="0" smtClean="0"/>
              <a:t> először tipizálja az iskolai szociális munka megjelenési formáit </a:t>
            </a:r>
          </a:p>
          <a:p>
            <a:r>
              <a:rPr lang="hu-HU" sz="2800" b="1" dirty="0" smtClean="0"/>
              <a:t>1991 </a:t>
            </a:r>
            <a:r>
              <a:rPr lang="hu-HU" sz="2800" dirty="0" smtClean="0"/>
              <a:t>Dr. Budai István 1991-től a Vitéz János Tanítóképző Főiskolán már tanít iskolai szociális munkát</a:t>
            </a:r>
          </a:p>
          <a:p>
            <a:r>
              <a:rPr lang="hu-HU" sz="2800" b="1" dirty="0" smtClean="0"/>
              <a:t>2010</a:t>
            </a:r>
            <a:r>
              <a:rPr lang="hu-HU" sz="2800" dirty="0" smtClean="0"/>
              <a:t> ISME megalakulása; Koncepció a bevezetésre</a:t>
            </a:r>
          </a:p>
          <a:p>
            <a:r>
              <a:rPr lang="hu-HU" sz="2800" b="1" dirty="0" smtClean="0"/>
              <a:t>2015</a:t>
            </a:r>
            <a:r>
              <a:rPr lang="hu-HU" sz="2800" dirty="0" smtClean="0"/>
              <a:t> nagyjából 50 iskolai szociálismunkás ….</a:t>
            </a:r>
          </a:p>
          <a:p>
            <a:pPr>
              <a:buNone/>
            </a:pP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Iskolai szociális munka (2012 évi adatok)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501124" cy="557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Népesség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Szociális munkások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Mikor indult?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USA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323,1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Kb.:  30.000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1906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Kanada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36,3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750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1940-es évek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Németország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82,7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nincs adat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1968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Ausztria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8,5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130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1990-es évek közepe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Svédország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9,</a:t>
                      </a:r>
                      <a:r>
                        <a:rPr lang="hu-HU" dirty="0" err="1" smtClean="0"/>
                        <a:t>9</a:t>
                      </a:r>
                      <a:r>
                        <a:rPr lang="hu-HU" dirty="0" smtClean="0"/>
                        <a:t>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1500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1950-es</a:t>
                      </a:r>
                      <a:r>
                        <a:rPr lang="hu-HU" baseline="0" dirty="0" smtClean="0"/>
                        <a:t> évek eleje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Norvégia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5,2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430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1950-es évek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Finnország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5,</a:t>
                      </a:r>
                      <a:r>
                        <a:rPr lang="hu-HU" dirty="0" err="1" smtClean="0"/>
                        <a:t>5</a:t>
                      </a:r>
                      <a:r>
                        <a:rPr lang="hu-HU" dirty="0" smtClean="0"/>
                        <a:t>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540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1966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Észtország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1,3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1994</a:t>
                      </a:r>
                      <a:endParaRPr lang="hu-HU" dirty="0"/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Cseh Köztársaság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10,6</a:t>
                      </a:r>
                      <a:r>
                        <a:rPr lang="hu-HU" baseline="0" dirty="0" smtClean="0"/>
                        <a:t>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</a:t>
                      </a:r>
                    </a:p>
                  </a:txBody>
                  <a:tcPr/>
                </a:tc>
              </a:tr>
              <a:tr h="493572">
                <a:tc>
                  <a:txBody>
                    <a:bodyPr/>
                    <a:lstStyle/>
                    <a:p>
                      <a:r>
                        <a:rPr lang="hu-HU" dirty="0" smtClean="0"/>
                        <a:t>Szlovákia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5,2 millió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 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2006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3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53425" cy="64294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  <a:defRPr/>
            </a:pPr>
            <a:r>
              <a:rPr lang="hu-HU" sz="2600" b="1" dirty="0" smtClean="0">
                <a:solidFill>
                  <a:schemeClr val="tx2"/>
                </a:solidFill>
                <a:effectLst/>
                <a:latin typeface="+mj-lt"/>
              </a:rPr>
              <a:t>Óvodai és iskolai szociális segítés bevezetése, 2017-2018</a:t>
            </a:r>
            <a:r>
              <a:rPr lang="hu-HU" sz="2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431540" y="785794"/>
            <a:ext cx="8280920" cy="5883566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Előzmény: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2008-ra három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fő irányzat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különböztethető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meg az iskolai szociális munkában: </a:t>
            </a:r>
          </a:p>
          <a:p>
            <a:pPr marL="857250" lvl="1" indent="-4572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„</a:t>
            </a:r>
            <a:r>
              <a:rPr lang="hu-H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Belső” iskolai szociális munka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vagy ún. hagyományos modell </a:t>
            </a:r>
          </a:p>
          <a:p>
            <a:pPr marL="857250" lvl="1" indent="-4572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„</a:t>
            </a:r>
            <a:r>
              <a:rPr lang="hu-H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Külső” iskolai szociális munka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vagy ferencvárosi modell </a:t>
            </a:r>
          </a:p>
          <a:p>
            <a:pPr marL="857250" lvl="1" indent="-4572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Pécsi </a:t>
            </a:r>
            <a:r>
              <a:rPr lang="hu-H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modell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2015. január 1-től lehetőség a gyermekjóléti szolgálat keretein belül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EFOP – modell program 2017-2019.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család- és gyermekjóléti központ/ok,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Gyvt. szerint kiszerződött feladatellátó szolgáltató</a:t>
            </a:r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Program másfél tanévet követ, 2017. szeptembertől 2019. februárig</a:t>
            </a:r>
            <a:endParaRPr lang="hu-HU" sz="2400" b="1" dirty="0" smtClean="0">
              <a:solidFill>
                <a:schemeClr val="bg2">
                  <a:lumMod val="25000"/>
                </a:schemeClr>
              </a:solidFill>
              <a:latin typeface="+mn-lt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2018</a:t>
            </a: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. szeptembertől általános bevezetés</a:t>
            </a:r>
          </a:p>
        </p:txBody>
      </p:sp>
    </p:spTree>
    <p:extLst>
      <p:ext uri="{BB962C8B-B14F-4D97-AF65-F5344CB8AC3E}">
        <p14:creationId xmlns:p14="http://schemas.microsoft.com/office/powerpoint/2010/main" xmlns="" val="14706673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/>
              <a:t>Bevezetés tapasztalatai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hu-HU" dirty="0" smtClean="0"/>
              <a:t>Szakmai támogatás, segítés: már a területen működő külső szervezetekkel együttműködés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2010 körül kb.: 70 iskolai szociális munkás dolgozott különböző modellekben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2006-2012 pécsi modell: Pécsett, Budapesten (12 fő)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Bevezetés tapasztalatai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hu-HU" dirty="0" smtClean="0"/>
              <a:t>Az új szolgáltatást végző szakember szakmaiságának megerősítése.</a:t>
            </a:r>
          </a:p>
          <a:p>
            <a:r>
              <a:rPr lang="hu-HU" dirty="0" smtClean="0"/>
              <a:t>Több rétegű tudás előnyeinek tudatosítása / elfogadtatása.</a:t>
            </a:r>
          </a:p>
          <a:p>
            <a:r>
              <a:rPr lang="hu-HU" dirty="0" smtClean="0"/>
              <a:t>Kapcsolatfelvétel – vezető a vezetővel…</a:t>
            </a:r>
          </a:p>
          <a:p>
            <a:r>
              <a:rPr lang="hu-HU" dirty="0" smtClean="0"/>
              <a:t>Partnerség és együttműködés. (mindkét fél részéről…)</a:t>
            </a:r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800" i="1" dirty="0" smtClean="0"/>
              <a:t>A pedagógus azért kér segítséget, mert gondja van a gyerekkel kapcsolatban. Neki is nehézséget jelent, hogy látja a gyerek, a szülő </a:t>
            </a:r>
            <a:r>
              <a:rPr lang="hu-HU" sz="2800" i="1" dirty="0" smtClean="0"/>
              <a:t>gondjait…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Praktikus tanácsok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Ismerjék </a:t>
            </a:r>
            <a:r>
              <a:rPr lang="hu-HU" dirty="0" smtClean="0"/>
              <a:t>meg az intézményt.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vezetőséggel közösen alakítsák ki az iskola szükségleteinek megfelelő munkatervet, ismertessék a szolgáltatás lehetőségeit, tisztázzák a kompetencia határokat. </a:t>
            </a:r>
            <a:endParaRPr lang="hu-HU" dirty="0" smtClean="0"/>
          </a:p>
          <a:p>
            <a:r>
              <a:rPr lang="hu-HU" dirty="0" smtClean="0"/>
              <a:t>Alakítsanak </a:t>
            </a:r>
            <a:r>
              <a:rPr lang="hu-HU" dirty="0" smtClean="0"/>
              <a:t>ki együttműködést, az iskolában dolgozó más segítőkkel.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smtClean="0"/>
              <a:t>Ismerjék meg az iskola szereplőit, teremtsenek bizalmi kapcsolatot a diákokkal, pedagógusokkal, szülőkkel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 smtClean="0"/>
              <a:t>A lehetőségekhez mérten, vegyenek részt a közösség életében, iskolai rendezvényeken, kirándulásokon. </a:t>
            </a:r>
            <a:endParaRPr lang="hu-HU" dirty="0" smtClean="0"/>
          </a:p>
          <a:p>
            <a:r>
              <a:rPr lang="hu-HU" dirty="0" smtClean="0"/>
              <a:t>Lépjenek </a:t>
            </a:r>
            <a:r>
              <a:rPr lang="hu-HU" dirty="0" smtClean="0"/>
              <a:t>kapcsolatba olyan külső szervezetekkel, akik segíthetik a munkájukat.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Praktikus tanácsok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42928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Türelem és kitartás, </a:t>
            </a:r>
            <a:r>
              <a:rPr lang="hu-HU" b="1" i="1" dirty="0" smtClean="0"/>
              <a:t>legalább 1 év</a:t>
            </a:r>
            <a:r>
              <a:rPr lang="hu-HU" dirty="0" smtClean="0"/>
              <a:t>, mire kezd a befektetett munka beérni és elkezdik érteni és használni a szolgáltatást.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iskolán belüli megfelelő kulcsszemélyek megtalálása, </a:t>
            </a:r>
            <a:r>
              <a:rPr lang="hu-HU" b="1" i="1" dirty="0" smtClean="0"/>
              <a:t>legalább 1 fő a vezetőségbő</a:t>
            </a:r>
            <a:r>
              <a:rPr lang="hu-HU" dirty="0" smtClean="0"/>
              <a:t>l és a pedagógus munkacsoport vezetője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 smtClean="0"/>
              <a:t>Törekedni kell iskolán belüli </a:t>
            </a:r>
            <a:r>
              <a:rPr lang="hu-HU" b="1" i="1" dirty="0" smtClean="0"/>
              <a:t>segítő team </a:t>
            </a:r>
            <a:r>
              <a:rPr lang="hu-HU" dirty="0" smtClean="0"/>
              <a:t>kialakítására </a:t>
            </a:r>
            <a:r>
              <a:rPr lang="hu-HU" dirty="0" err="1" smtClean="0"/>
              <a:t>pl</a:t>
            </a:r>
            <a:r>
              <a:rPr lang="hu-HU" dirty="0" smtClean="0"/>
              <a:t>: védőnővel, </a:t>
            </a:r>
            <a:r>
              <a:rPr lang="hu-HU" dirty="0" err="1" smtClean="0"/>
              <a:t>ifjúságvédelmissel</a:t>
            </a:r>
            <a:r>
              <a:rPr lang="hu-HU" dirty="0" smtClean="0"/>
              <a:t> vagy bárkivel, aki a gyerekek lelkével kicsit is foglalkozik. </a:t>
            </a:r>
            <a:endParaRPr lang="hu-HU" dirty="0" smtClean="0"/>
          </a:p>
          <a:p>
            <a:r>
              <a:rPr lang="hu-HU" dirty="0" smtClean="0"/>
              <a:t>Bekapcsolódni </a:t>
            </a:r>
            <a:r>
              <a:rPr lang="hu-HU" dirty="0" smtClean="0"/>
              <a:t>miden programba és </a:t>
            </a:r>
            <a:r>
              <a:rPr lang="hu-HU" b="1" i="1" dirty="0" smtClean="0"/>
              <a:t>részt venni mindenben</a:t>
            </a:r>
            <a:r>
              <a:rPr lang="hu-HU" dirty="0" smtClean="0"/>
              <a:t>, amiben csak lehet.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srgbClr val="000000"/>
                </a:solidFill>
                <a:effectLst/>
              </a:rPr>
              <a:t>szakirodalmak</a:t>
            </a:r>
            <a:endParaRPr lang="hu-HU" sz="3200" dirty="0">
              <a:solidFill>
                <a:srgbClr val="000000"/>
              </a:solidFill>
              <a:effectLst/>
            </a:endParaRPr>
          </a:p>
        </p:txBody>
      </p:sp>
      <p:pic>
        <p:nvPicPr>
          <p:cNvPr id="202756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81200"/>
            <a:ext cx="2674938" cy="4114800"/>
          </a:xfrm>
        </p:spPr>
      </p:pic>
      <p:sp>
        <p:nvSpPr>
          <p:cNvPr id="2027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5410200" cy="4114800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endParaRPr lang="hu-HU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None/>
            </a:pPr>
            <a:endParaRPr lang="hu-HU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868" y="2071678"/>
            <a:ext cx="4500594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Hamarosan</a:t>
            </a:r>
            <a:r>
              <a:rPr kumimoji="0" lang="hu-HU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bővített formában újból megjelenik.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3200" baseline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www.isme.hu</a:t>
            </a:r>
            <a:endParaRPr kumimoji="0" lang="hu-HU" sz="32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aseline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  <a:hlinkClick r:id="rId4"/>
              </a:rPr>
              <a:t>www.indit.hu</a:t>
            </a:r>
            <a:endParaRPr lang="hu-HU" sz="3200" baseline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5"/>
              </a:rPr>
              <a:t>www.drogprev.hu</a:t>
            </a:r>
            <a:endParaRPr kumimoji="0" lang="hu-HU" sz="32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512</Words>
  <Application>Microsoft Office PowerPoint</Application>
  <PresentationFormat>Diavetítés a képernyőre (4:3 oldalarány)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Óvodai és iskolai szociális segítés</vt:lpstr>
      <vt:lpstr>Iskolai szociális munka történeti vázlata:</vt:lpstr>
      <vt:lpstr>Iskolai szociális munka (2012 évi adatok)</vt:lpstr>
      <vt:lpstr>Óvodai és iskolai szociális segítés bevezetése, 2017-2018 </vt:lpstr>
      <vt:lpstr>Bevezetés tapasztalatai</vt:lpstr>
      <vt:lpstr>Bevezetés tapasztalatai</vt:lpstr>
      <vt:lpstr>Praktikus tanácsok</vt:lpstr>
      <vt:lpstr>Praktikus tanácsok</vt:lpstr>
      <vt:lpstr>szakirodalmak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iskolai szociális munka jelentősége a deviancia prevencióban</dc:title>
  <dc:creator>User</dc:creator>
  <cp:lastModifiedBy>Windows-felhasználó</cp:lastModifiedBy>
  <cp:revision>119</cp:revision>
  <dcterms:created xsi:type="dcterms:W3CDTF">2015-02-12T04:37:49Z</dcterms:created>
  <dcterms:modified xsi:type="dcterms:W3CDTF">2018-10-07T19:50:19Z</dcterms:modified>
</cp:coreProperties>
</file>