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81" r:id="rId4"/>
    <p:sldId id="282" r:id="rId5"/>
    <p:sldId id="283" r:id="rId6"/>
    <p:sldId id="280" r:id="rId7"/>
    <p:sldId id="284" r:id="rId8"/>
    <p:sldId id="287" r:id="rId9"/>
    <p:sldId id="286" r:id="rId10"/>
    <p:sldId id="285" r:id="rId11"/>
    <p:sldId id="258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EMMI%20archiv\EMMI%20anyagok\&#233;letp&#225;lya\vezet&#337;k&#233;pz&#233;s\A%20jo%20szocialis%20veze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264569849096843E-2"/>
          <c:y val="2.3175162626520623E-2"/>
          <c:w val="0.93566574645210454"/>
          <c:h val="0.924532550451284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Részt vett valamilyen vezetőképzésben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="1"/>
                      <a:t>14,9%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6E6-47EF-A11D-5C3EC431B8F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b="1"/>
                      <a:t>32,5%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E6-47EF-A11D-5C3EC431B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Munka1!$B$1:$C$1</c:f>
              <c:strCache>
                <c:ptCount val="2"/>
                <c:pt idx="0">
                  <c:v>Alacsonyabb beosztású</c:v>
                </c:pt>
                <c:pt idx="1">
                  <c:v>Magasabb beosztású</c:v>
                </c:pt>
              </c:strCache>
            </c:strRef>
          </c:cat>
          <c:val>
            <c:numRef>
              <c:f>Munka1!$B$2:$C$2</c:f>
              <c:numCache>
                <c:formatCode>General</c:formatCode>
                <c:ptCount val="2"/>
                <c:pt idx="0">
                  <c:v>102</c:v>
                </c:pt>
                <c:pt idx="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E6-47EF-A11D-5C3EC431B8FA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Nem vett részt vezetőképzésben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/>
                      <a:t>85,1%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E6-47EF-A11D-5C3EC431B8F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b="1"/>
                      <a:t>67,5%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6E6-47EF-A11D-5C3EC431B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Munka1!$B$1:$C$1</c:f>
              <c:strCache>
                <c:ptCount val="2"/>
                <c:pt idx="0">
                  <c:v>Alacsonyabb beosztású</c:v>
                </c:pt>
                <c:pt idx="1">
                  <c:v>Magasabb beosztású</c:v>
                </c:pt>
              </c:strCache>
            </c:strRef>
          </c:cat>
          <c:val>
            <c:numRef>
              <c:f>Munka1!$B$3:$C$3</c:f>
              <c:numCache>
                <c:formatCode>General</c:formatCode>
                <c:ptCount val="2"/>
                <c:pt idx="0">
                  <c:v>583</c:v>
                </c:pt>
                <c:pt idx="1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E6-47EF-A11D-5C3EC431B8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1657728"/>
        <c:axId val="91659264"/>
      </c:barChart>
      <c:catAx>
        <c:axId val="9165772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hu-HU"/>
          </a:p>
        </c:txPr>
        <c:crossAx val="91659264"/>
        <c:crosses val="autoZero"/>
        <c:auto val="1"/>
        <c:lblAlgn val="ctr"/>
        <c:lblOffset val="100"/>
        <c:noMultiLvlLbl val="0"/>
      </c:catAx>
      <c:valAx>
        <c:axId val="91659264"/>
        <c:scaling>
          <c:orientation val="minMax"/>
          <c:max val="70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916577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hu-HU"/>
          </a:p>
        </c:txPr>
      </c:legendEntry>
      <c:layout>
        <c:manualLayout>
          <c:xMode val="edge"/>
          <c:yMode val="edge"/>
          <c:x val="0.38731964758395959"/>
          <c:y val="0.61799730585490498"/>
          <c:w val="0.258265708983971"/>
          <c:h val="0.2963727409917416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 b="1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Teljes minta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Munka1!$A$2:$A$9</c:f>
              <c:strCache>
                <c:ptCount val="8"/>
                <c:pt idx="0">
                  <c:v>Elmagányosodás</c:v>
                </c:pt>
                <c:pt idx="1">
                  <c:v>Céltévesztés</c:v>
                </c:pt>
                <c:pt idx="2">
                  <c:v>Megfelelési kényszer</c:v>
                </c:pt>
                <c:pt idx="3">
                  <c:v>Delegálás hiánya</c:v>
                </c:pt>
                <c:pt idx="4">
                  <c:v>Motiválatlan munkatásak</c:v>
                </c:pt>
                <c:pt idx="5">
                  <c:v>Dicséret hiánya</c:v>
                </c:pt>
                <c:pt idx="6">
                  <c:v>Tájékoztatás hiánya</c:v>
                </c:pt>
                <c:pt idx="7">
                  <c:v>Félelem a konfliktusoktól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2.34</c:v>
                </c:pt>
                <c:pt idx="1">
                  <c:v>1.93</c:v>
                </c:pt>
                <c:pt idx="2">
                  <c:v>2.2400000000000002</c:v>
                </c:pt>
                <c:pt idx="3">
                  <c:v>2.2999999999999998</c:v>
                </c:pt>
                <c:pt idx="4">
                  <c:v>2.57</c:v>
                </c:pt>
                <c:pt idx="5">
                  <c:v>2.5299999999999998</c:v>
                </c:pt>
                <c:pt idx="6">
                  <c:v>2.37</c:v>
                </c:pt>
                <c:pt idx="7">
                  <c:v>2.19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B-450B-BB7F-E2132EA7D8F1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Alacsony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Munka1!$A$2:$A$9</c:f>
              <c:strCache>
                <c:ptCount val="8"/>
                <c:pt idx="0">
                  <c:v>Elmagányosodás</c:v>
                </c:pt>
                <c:pt idx="1">
                  <c:v>Céltévesztés</c:v>
                </c:pt>
                <c:pt idx="2">
                  <c:v>Megfelelési kényszer</c:v>
                </c:pt>
                <c:pt idx="3">
                  <c:v>Delegálás hiánya</c:v>
                </c:pt>
                <c:pt idx="4">
                  <c:v>Motiválatlan munkatásak</c:v>
                </c:pt>
                <c:pt idx="5">
                  <c:v>Dicséret hiánya</c:v>
                </c:pt>
                <c:pt idx="6">
                  <c:v>Tájékoztatás hiánya</c:v>
                </c:pt>
                <c:pt idx="7">
                  <c:v>Félelem a konfliktusoktól</c:v>
                </c:pt>
              </c:strCache>
            </c:strRef>
          </c:cat>
          <c:val>
            <c:numRef>
              <c:f>Munka1!$C$2:$C$9</c:f>
              <c:numCache>
                <c:formatCode>General</c:formatCode>
                <c:ptCount val="8"/>
                <c:pt idx="0">
                  <c:v>2.2400000000000002</c:v>
                </c:pt>
                <c:pt idx="1">
                  <c:v>1.93</c:v>
                </c:pt>
                <c:pt idx="2">
                  <c:v>2.2400000000000002</c:v>
                </c:pt>
                <c:pt idx="3">
                  <c:v>2.29</c:v>
                </c:pt>
                <c:pt idx="4">
                  <c:v>2.5499999999999998</c:v>
                </c:pt>
                <c:pt idx="5">
                  <c:v>2.5299999999999998</c:v>
                </c:pt>
                <c:pt idx="6">
                  <c:v>2.38</c:v>
                </c:pt>
                <c:pt idx="7">
                  <c:v>2.2400000000000002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EB-450B-BB7F-E2132EA7D8F1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Magas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Munka1!$A$2:$A$9</c:f>
              <c:strCache>
                <c:ptCount val="8"/>
                <c:pt idx="0">
                  <c:v>Elmagányosodás</c:v>
                </c:pt>
                <c:pt idx="1">
                  <c:v>Céltévesztés</c:v>
                </c:pt>
                <c:pt idx="2">
                  <c:v>Megfelelési kényszer</c:v>
                </c:pt>
                <c:pt idx="3">
                  <c:v>Delegálás hiánya</c:v>
                </c:pt>
                <c:pt idx="4">
                  <c:v>Motiválatlan munkatásak</c:v>
                </c:pt>
                <c:pt idx="5">
                  <c:v>Dicséret hiánya</c:v>
                </c:pt>
                <c:pt idx="6">
                  <c:v>Tájékoztatás hiánya</c:v>
                </c:pt>
                <c:pt idx="7">
                  <c:v>Félelem a konfliktusoktól</c:v>
                </c:pt>
              </c:strCache>
            </c:strRef>
          </c:cat>
          <c:val>
            <c:numRef>
              <c:f>Munka1!$D$2:$D$9</c:f>
              <c:numCache>
                <c:formatCode>General</c:formatCode>
                <c:ptCount val="8"/>
                <c:pt idx="0">
                  <c:v>2.5099999999999998</c:v>
                </c:pt>
                <c:pt idx="1">
                  <c:v>1.92</c:v>
                </c:pt>
                <c:pt idx="2">
                  <c:v>2.25</c:v>
                </c:pt>
                <c:pt idx="3">
                  <c:v>2.31</c:v>
                </c:pt>
                <c:pt idx="4">
                  <c:v>2.6</c:v>
                </c:pt>
                <c:pt idx="5">
                  <c:v>2.52</c:v>
                </c:pt>
                <c:pt idx="6">
                  <c:v>2.35</c:v>
                </c:pt>
                <c:pt idx="7">
                  <c:v>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EB-450B-BB7F-E2132EA7D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47520"/>
        <c:axId val="42349312"/>
      </c:barChart>
      <c:catAx>
        <c:axId val="4234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2349312"/>
        <c:crosses val="autoZero"/>
        <c:auto val="1"/>
        <c:lblAlgn val="ctr"/>
        <c:lblOffset val="100"/>
        <c:noMultiLvlLbl val="0"/>
      </c:catAx>
      <c:valAx>
        <c:axId val="4234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234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Munka2!$A$1:$A$16</c:f>
              <c:strCache>
                <c:ptCount val="16"/>
                <c:pt idx="0">
                  <c:v>…eredményesen és hatékonyan gazdálkodik idejével</c:v>
                </c:pt>
                <c:pt idx="1">
                  <c:v>… tanul, fejlődik</c:v>
                </c:pt>
                <c:pt idx="2">
                  <c:v>… fejleszti önismeretét</c:v>
                </c:pt>
                <c:pt idx="3">
                  <c:v>… konfliktusokat old meg</c:v>
                </c:pt>
                <c:pt idx="4">
                  <c:v>… kapcsolatokat épít</c:v>
                </c:pt>
                <c:pt idx="5">
                  <c:v>… bizalmi légkört teremt</c:v>
                </c:pt>
                <c:pt idx="6">
                  <c:v>… fejleszti beosztottait</c:v>
                </c:pt>
                <c:pt idx="7">
                  <c:v>… támogató, fejlesztő visszajelzést ad</c:v>
                </c:pt>
                <c:pt idx="8">
                  <c:v>… kreativitást, innovációt serkent</c:v>
                </c:pt>
                <c:pt idx="9">
                  <c:v>… tisztában van személyes értékeivel, szerepeivel, céljaival</c:v>
                </c:pt>
                <c:pt idx="10">
                  <c:v>… célokat tűz ki mások számára, elvárásokat tisztáz</c:v>
                </c:pt>
                <c:pt idx="11">
                  <c:v>… megvalósít, eredményeket ér el</c:v>
                </c:pt>
                <c:pt idx="12">
                  <c:v>… csapatot épít</c:v>
                </c:pt>
                <c:pt idx="13">
                  <c:v>… kultúrát épít, értékeket közvetít, példát mutat</c:v>
                </c:pt>
                <c:pt idx="14">
                  <c:v>… motiváló munkakörnyezetet biztosít</c:v>
                </c:pt>
                <c:pt idx="15">
                  <c:v>… jövőképet alkot a szervezet/terület számára</c:v>
                </c:pt>
              </c:strCache>
            </c:strRef>
          </c:cat>
          <c:val>
            <c:numRef>
              <c:f>Munka2!$B$1:$B$16</c:f>
              <c:numCache>
                <c:formatCode>General</c:formatCode>
                <c:ptCount val="16"/>
                <c:pt idx="0">
                  <c:v>138</c:v>
                </c:pt>
                <c:pt idx="1">
                  <c:v>175</c:v>
                </c:pt>
                <c:pt idx="2">
                  <c:v>186</c:v>
                </c:pt>
                <c:pt idx="3">
                  <c:v>192</c:v>
                </c:pt>
                <c:pt idx="4">
                  <c:v>207</c:v>
                </c:pt>
                <c:pt idx="5">
                  <c:v>231</c:v>
                </c:pt>
                <c:pt idx="6">
                  <c:v>234</c:v>
                </c:pt>
                <c:pt idx="7">
                  <c:v>242</c:v>
                </c:pt>
                <c:pt idx="8">
                  <c:v>251</c:v>
                </c:pt>
                <c:pt idx="9">
                  <c:v>276</c:v>
                </c:pt>
                <c:pt idx="10">
                  <c:v>277</c:v>
                </c:pt>
                <c:pt idx="11">
                  <c:v>392</c:v>
                </c:pt>
                <c:pt idx="12">
                  <c:v>401</c:v>
                </c:pt>
                <c:pt idx="13">
                  <c:v>404</c:v>
                </c:pt>
                <c:pt idx="14">
                  <c:v>425</c:v>
                </c:pt>
                <c:pt idx="15">
                  <c:v>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A-440B-988E-E43BBFFAA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81"/>
        <c:axId val="82034048"/>
        <c:axId val="87647360"/>
      </c:barChart>
      <c:catAx>
        <c:axId val="82034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1"/>
            </a:pPr>
            <a:endParaRPr lang="hu-HU"/>
          </a:p>
        </c:txPr>
        <c:crossAx val="87647360"/>
        <c:crosses val="autoZero"/>
        <c:auto val="1"/>
        <c:lblAlgn val="ctr"/>
        <c:lblOffset val="100"/>
        <c:noMultiLvlLbl val="0"/>
      </c:catAx>
      <c:valAx>
        <c:axId val="87647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034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0.60111</cdr:x>
      <cdr:y>0.02184</cdr:y>
    </cdr:from>
    <cdr:to>
      <cdr:x>0.60111</cdr:x>
      <cdr:y>0.95752</cdr:y>
    </cdr:to>
    <cdr:cxnSp macro="">
      <cdr:nvCxnSpPr>
        <cdr:cNvPr id="3" name="Egyenes összekötő 2"/>
        <cdr:cNvCxnSpPr/>
      </cdr:nvCxnSpPr>
      <cdr:spPr>
        <a:xfrm xmlns:a="http://schemas.openxmlformats.org/drawingml/2006/main">
          <a:off x="5596860" y="132907"/>
          <a:ext cx="0" cy="569284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1">
              <a:lumMod val="65000"/>
              <a:alpha val="52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24933-B7A0-4431-8992-ACFC251C5C3F}" type="datetimeFigureOut">
              <a:rPr lang="hu-HU" smtClean="0"/>
              <a:t>2018. 10. 02.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3C945-32CA-4F09-8BF1-2D67E9C99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5100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2018. 10. 02.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9385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46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858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165" y="5843075"/>
            <a:ext cx="2023635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5153" y="5805264"/>
            <a:ext cx="202404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6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6341" y="5837447"/>
            <a:ext cx="202404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2753" y="5837478"/>
            <a:ext cx="202404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2018. 10. 02.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2753" y="5836199"/>
            <a:ext cx="202404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2018. 10. 02.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2753" y="5837478"/>
            <a:ext cx="202404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0441" y="5805264"/>
            <a:ext cx="2024047" cy="883997"/>
          </a:xfrm>
          <a:prstGeom prst="rect">
            <a:avLst/>
          </a:prstGeom>
        </p:spPr>
      </p:pic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2018. 10. 02.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2753" y="5837478"/>
            <a:ext cx="202404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2018. 10. 02.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2753" y="5837478"/>
            <a:ext cx="202404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5153" y="5805264"/>
            <a:ext cx="2024047" cy="883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2018. 10. 02.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41802"/>
            <a:ext cx="2026568" cy="8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1" r:id="rId10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78" y="832117"/>
            <a:ext cx="7136713" cy="1440160"/>
          </a:xfrm>
        </p:spPr>
        <p:txBody>
          <a:bodyPr/>
          <a:lstStyle/>
          <a:p>
            <a:r>
              <a:rPr lang="hu-HU" dirty="0" smtClean="0"/>
              <a:t>A szociális </a:t>
            </a:r>
            <a:r>
              <a:rPr lang="hu-HU" dirty="0" smtClean="0"/>
              <a:t>vezetőképzés EDDIGI Tapasztalatairól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960943" y="3029226"/>
            <a:ext cx="56965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>
                    <a:lumMod val="95000"/>
                  </a:schemeClr>
                </a:solidFill>
              </a:rPr>
              <a:t>„A MÚLT DIKTÁLJA A JÖVŐT”</a:t>
            </a:r>
          </a:p>
          <a:p>
            <a:endParaRPr lang="hu-H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hu-HU" sz="2000" b="1" dirty="0">
                <a:solidFill>
                  <a:schemeClr val="bg1">
                    <a:lumMod val="95000"/>
                  </a:schemeClr>
                </a:solidFill>
              </a:rPr>
              <a:t>30, ILLETVE 20 ÉV A CSALÁDOK </a:t>
            </a:r>
            <a:endParaRPr lang="hu-HU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hu-HU" sz="2000" b="1" dirty="0" smtClean="0">
                <a:solidFill>
                  <a:schemeClr val="bg1">
                    <a:lumMod val="95000"/>
                  </a:schemeClr>
                </a:solidFill>
              </a:rPr>
              <a:t>ÉS </a:t>
            </a:r>
            <a:r>
              <a:rPr lang="hu-HU" sz="2000" b="1" dirty="0">
                <a:solidFill>
                  <a:schemeClr val="bg1">
                    <a:lumMod val="95000"/>
                  </a:schemeClr>
                </a:solidFill>
              </a:rPr>
              <a:t>A GYERMEKEK </a:t>
            </a:r>
            <a:r>
              <a:rPr lang="hu-HU" sz="2000" b="1" dirty="0" smtClean="0">
                <a:solidFill>
                  <a:schemeClr val="bg1">
                    <a:lumMod val="95000"/>
                  </a:schemeClr>
                </a:solidFill>
              </a:rPr>
              <a:t>SZOLGÁLATÁBAN</a:t>
            </a:r>
            <a:r>
              <a:rPr lang="hu-HU" sz="20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endParaRPr lang="hu-H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hu-HU" sz="2000" b="1" dirty="0" smtClean="0">
                <a:solidFill>
                  <a:schemeClr val="bg1">
                    <a:lumMod val="95000"/>
                  </a:schemeClr>
                </a:solidFill>
              </a:rPr>
              <a:t>MACSGYOE Szakmai Konferencia,</a:t>
            </a:r>
            <a:endParaRPr lang="hu-H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hu-HU" sz="2000" b="1" dirty="0" smtClean="0">
                <a:solidFill>
                  <a:schemeClr val="bg1">
                    <a:lumMod val="95000"/>
                  </a:schemeClr>
                </a:solidFill>
              </a:rPr>
              <a:t>Siófok, </a:t>
            </a:r>
            <a:r>
              <a:rPr lang="hu-HU" sz="2000" b="1" dirty="0">
                <a:solidFill>
                  <a:schemeClr val="bg1">
                    <a:lumMod val="95000"/>
                  </a:schemeClr>
                </a:solidFill>
              </a:rPr>
              <a:t>2018. </a:t>
            </a:r>
            <a:r>
              <a:rPr lang="hu-HU" sz="2000" b="1" dirty="0" smtClean="0">
                <a:solidFill>
                  <a:schemeClr val="bg1">
                    <a:lumMod val="95000"/>
                  </a:schemeClr>
                </a:solidFill>
              </a:rPr>
              <a:t>október 8-10.</a:t>
            </a:r>
            <a:endParaRPr lang="hu-HU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780059" y="5632834"/>
            <a:ext cx="20583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>
                    <a:lumMod val="85000"/>
                  </a:schemeClr>
                </a:solidFill>
              </a:rPr>
              <a:t>Nyitrai Imre</a:t>
            </a:r>
          </a:p>
          <a:p>
            <a:pPr algn="r"/>
            <a:r>
              <a:rPr lang="hu-HU" sz="1400" i="1" dirty="0" smtClean="0">
                <a:solidFill>
                  <a:schemeClr val="bg1">
                    <a:lumMod val="85000"/>
                  </a:schemeClr>
                </a:solidFill>
              </a:rPr>
              <a:t>Semmelweis Egyetem</a:t>
            </a:r>
          </a:p>
          <a:p>
            <a:pPr algn="r"/>
            <a:r>
              <a:rPr lang="hu-HU" sz="1400" i="1" dirty="0" smtClean="0">
                <a:solidFill>
                  <a:schemeClr val="bg1">
                    <a:lumMod val="85000"/>
                  </a:schemeClr>
                </a:solidFill>
              </a:rPr>
              <a:t>Szociális Vezetőképzés</a:t>
            </a:r>
            <a:endParaRPr lang="hu-HU" sz="14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" y="1556792"/>
            <a:ext cx="4104456" cy="3632262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099047" y="1571986"/>
            <a:ext cx="48354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/>
              <a:t>„Egyetlen  szervezet  sem  támaszkodhat  zsenikre,  mert  azokból  kevés  van  és megbízhatatlanok.  Egy szervezet  erejének  az  a  próbája,  hogy  többet  </a:t>
            </a:r>
            <a:r>
              <a:rPr lang="hu-HU" sz="2000" dirty="0" smtClean="0"/>
              <a:t>tud-e </a:t>
            </a:r>
            <a:r>
              <a:rPr lang="hu-HU" sz="2000" dirty="0"/>
              <a:t>felszínre  hozni  egy  közönséges  földi  halandóból,  mint  amire  az  képesnek látszik, előhívja-e rejtett energiáit, hogy azzal másokat is segítsen képességeik kibontakoztatásában. Egy szervezet célja, hogy átlagos embereket átlagon felüli tettekre tegyen képessé</a:t>
            </a:r>
            <a:r>
              <a:rPr lang="hu-HU" sz="2000" dirty="0" smtClean="0"/>
              <a:t>.”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i="1" dirty="0"/>
              <a:t>Peter Ferdinand </a:t>
            </a:r>
            <a:r>
              <a:rPr lang="hu-HU" sz="2000" i="1" dirty="0" err="1" smtClean="0"/>
              <a:t>Drucker</a:t>
            </a:r>
            <a:endParaRPr lang="hu-HU" sz="2000" i="1" dirty="0"/>
          </a:p>
        </p:txBody>
      </p:sp>
    </p:spTree>
    <p:extLst>
      <p:ext uri="{BB962C8B-B14F-4D97-AF65-F5344CB8AC3E}">
        <p14:creationId xmlns:p14="http://schemas.microsoft.com/office/powerpoint/2010/main" val="24376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0544" y="1124744"/>
            <a:ext cx="6120680" cy="2160240"/>
          </a:xfrm>
        </p:spPr>
        <p:txBody>
          <a:bodyPr/>
          <a:lstStyle/>
          <a:p>
            <a:r>
              <a:rPr lang="hu-HU" i="1" dirty="0" smtClean="0"/>
              <a:t>T</a:t>
            </a:r>
            <a:r>
              <a:rPr lang="hu-HU" i="1" cap="none" dirty="0" smtClean="0"/>
              <a:t>alálkozzunk a következő </a:t>
            </a:r>
            <a:r>
              <a:rPr lang="hu-HU" i="1" cap="none" dirty="0" err="1" smtClean="0"/>
              <a:t>képzésünkön</a:t>
            </a:r>
            <a:r>
              <a:rPr lang="hu-HU" i="1" cap="none" dirty="0" smtClean="0"/>
              <a:t>!</a:t>
            </a:r>
            <a:endParaRPr lang="hu-HU" i="1" dirty="0"/>
          </a:p>
        </p:txBody>
      </p:sp>
      <p:pic>
        <p:nvPicPr>
          <p:cNvPr id="3" name="Picture 2" descr="Képtalálat a következőre: „semmelweis egyetem címer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b="1" dirty="0" smtClean="0"/>
              <a:t>tervezés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u-HU" sz="2800" b="1" dirty="0" smtClean="0"/>
              <a:t>- </a:t>
            </a:r>
            <a:r>
              <a:rPr lang="hu-HU" sz="2800" b="1" dirty="0"/>
              <a:t>t</a:t>
            </a:r>
            <a:r>
              <a:rPr lang="hu-HU" sz="2800" b="1" dirty="0" smtClean="0"/>
              <a:t>ényekre alapuló kialakítás (</a:t>
            </a:r>
            <a:r>
              <a:rPr lang="hu-HU" sz="2800" b="1" dirty="0" err="1" smtClean="0"/>
              <a:t>evidence-based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practice</a:t>
            </a:r>
            <a:r>
              <a:rPr lang="hu-HU" sz="2800" b="1" dirty="0" smtClean="0"/>
              <a:t>):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hu-HU" sz="2400" b="1" dirty="0"/>
              <a:t>s</a:t>
            </a:r>
            <a:r>
              <a:rPr lang="hu-HU" sz="2400" b="1" dirty="0" smtClean="0"/>
              <a:t>zakvizsgarendszer értékelése</a:t>
            </a:r>
          </a:p>
          <a:p>
            <a:pPr lvl="1" indent="-342900" algn="just">
              <a:buFont typeface="Arial" panose="020B0604020202020204" pitchFamily="34" charset="0"/>
              <a:buChar char="•"/>
            </a:pPr>
            <a:r>
              <a:rPr lang="hu-HU" sz="2400" b="1" dirty="0" smtClean="0"/>
              <a:t>elvi konstrukció (két vezetői szint, „3L”, kötelezettségek racionalizálása …)</a:t>
            </a:r>
          </a:p>
          <a:p>
            <a:pPr lvl="1" indent="-342900" algn="just">
              <a:buFont typeface="Arial" panose="020B0604020202020204" pitchFamily="34" charset="0"/>
              <a:buChar char="•"/>
            </a:pPr>
            <a:r>
              <a:rPr lang="hu-HU" sz="2400" b="1" dirty="0" smtClean="0"/>
              <a:t>online kérdőíves felmérés</a:t>
            </a:r>
            <a:endParaRPr lang="hu-HU" sz="2400" dirty="0" smtClean="0"/>
          </a:p>
          <a:p>
            <a:pPr algn="just"/>
            <a:endParaRPr lang="hu-HU" sz="24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229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07503" y="1393774"/>
            <a:ext cx="2216547" cy="3965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Előzetes igényfelmérő online kérdőívre adott válaszok megoszlása</a:t>
            </a:r>
          </a:p>
          <a:p>
            <a:endParaRPr lang="hu-HU" sz="1400" b="1" dirty="0" smtClean="0"/>
          </a:p>
          <a:p>
            <a:endParaRPr lang="hu-HU" sz="1400" b="1" dirty="0" smtClean="0"/>
          </a:p>
          <a:p>
            <a:endParaRPr lang="hu-HU" sz="1400" b="1" dirty="0"/>
          </a:p>
          <a:p>
            <a:endParaRPr lang="hu-HU" sz="1400" b="1" dirty="0" smtClean="0"/>
          </a:p>
          <a:p>
            <a:endParaRPr lang="hu-HU" sz="1400" b="1" dirty="0"/>
          </a:p>
          <a:p>
            <a:endParaRPr lang="hu-HU" sz="1400" b="1" dirty="0" smtClean="0"/>
          </a:p>
          <a:p>
            <a:endParaRPr lang="hu-HU" sz="1400" b="1" dirty="0"/>
          </a:p>
          <a:p>
            <a:endParaRPr lang="hu-HU" sz="1400" b="1" dirty="0" smtClean="0"/>
          </a:p>
          <a:p>
            <a:endParaRPr lang="hu-HU" sz="1400" b="1" dirty="0"/>
          </a:p>
          <a:p>
            <a:endParaRPr lang="hu-HU" sz="1400" b="1" dirty="0" smtClean="0"/>
          </a:p>
          <a:p>
            <a:endParaRPr lang="hu-HU" sz="1400" b="1" dirty="0"/>
          </a:p>
          <a:p>
            <a:r>
              <a:rPr lang="hu-HU" sz="1050" b="1" dirty="0"/>
              <a:t>EFOP-3.8.2-16-2016-00001 és VEKOP-7.5.1-16-2016-00001 </a:t>
            </a:r>
            <a:r>
              <a:rPr lang="hu-HU" sz="1050" b="1" cap="none" dirty="0"/>
              <a:t>azonosítószámú</a:t>
            </a:r>
            <a:r>
              <a:rPr lang="hu-HU" sz="1050" b="1" dirty="0"/>
              <a:t>, „Szociális humán erőforrás fejlesztése” </a:t>
            </a:r>
            <a:r>
              <a:rPr lang="hu-HU" sz="1050" b="1" cap="none" dirty="0"/>
              <a:t>című</a:t>
            </a:r>
            <a:r>
              <a:rPr lang="hu-HU" sz="1050" b="1" dirty="0"/>
              <a:t> kiemelt </a:t>
            </a:r>
            <a:r>
              <a:rPr lang="hu-HU" sz="1050" b="1" dirty="0" smtClean="0"/>
              <a:t>projekt </a:t>
            </a:r>
            <a:r>
              <a:rPr lang="hu-HU" sz="1050" b="1" cap="none" dirty="0" smtClean="0"/>
              <a:t>felmérése alapján (Semmelweis Egyetem)</a:t>
            </a:r>
            <a:endParaRPr lang="hu-HU" sz="1050" cap="none" dirty="0"/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99019"/>
              </p:ext>
            </p:extLst>
          </p:nvPr>
        </p:nvGraphicFramePr>
        <p:xfrm>
          <a:off x="2339752" y="1412776"/>
          <a:ext cx="66247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499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7504" y="1268758"/>
            <a:ext cx="2232248" cy="4608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Vezetők problémái és </a:t>
            </a:r>
            <a:r>
              <a:rPr lang="hu-H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nehézségei</a:t>
            </a:r>
          </a:p>
          <a:p>
            <a:endParaRPr lang="hu-HU" sz="1400" b="1" dirty="0"/>
          </a:p>
          <a:p>
            <a:endParaRPr lang="hu-HU" sz="1400" b="1" dirty="0" smtClean="0"/>
          </a:p>
          <a:p>
            <a:endParaRPr lang="hu-HU" sz="1400" b="1" dirty="0"/>
          </a:p>
          <a:p>
            <a:endParaRPr lang="hu-HU" sz="1400" b="1" dirty="0" smtClean="0"/>
          </a:p>
          <a:p>
            <a:endParaRPr lang="hu-HU" sz="1400" b="1" dirty="0"/>
          </a:p>
          <a:p>
            <a:endParaRPr lang="hu-HU" sz="1400" b="1" dirty="0" smtClean="0"/>
          </a:p>
          <a:p>
            <a:endParaRPr lang="hu-HU" sz="1400" b="1" dirty="0"/>
          </a:p>
          <a:p>
            <a:endParaRPr lang="hu-HU" sz="1400" b="1" dirty="0" smtClean="0"/>
          </a:p>
          <a:p>
            <a:endParaRPr lang="hu-HU" sz="1400" b="1" dirty="0"/>
          </a:p>
          <a:p>
            <a:endParaRPr lang="hu-HU" sz="1400" b="1" dirty="0" smtClean="0"/>
          </a:p>
          <a:p>
            <a:endParaRPr lang="hu-HU" sz="1400" b="1" dirty="0"/>
          </a:p>
          <a:p>
            <a:endParaRPr lang="hu-HU" sz="1400" b="1" dirty="0" smtClean="0"/>
          </a:p>
          <a:p>
            <a:endParaRPr lang="hu-HU" sz="1400" b="1" dirty="0" smtClean="0"/>
          </a:p>
          <a:p>
            <a:endParaRPr lang="hu-HU" sz="1400" b="1" dirty="0"/>
          </a:p>
          <a:p>
            <a:r>
              <a:rPr lang="hu-HU" sz="1050" b="1" dirty="0"/>
              <a:t>EFOP-3.8.2-16-2016-00001 és VEKOP-7.5.1-16-2016-00001 </a:t>
            </a:r>
            <a:r>
              <a:rPr lang="hu-HU" sz="1050" b="1" cap="none" dirty="0"/>
              <a:t>azonosítószámú</a:t>
            </a:r>
            <a:r>
              <a:rPr lang="hu-HU" sz="1050" b="1" dirty="0"/>
              <a:t>, „Szociális humán erőforrás fejlesztése” </a:t>
            </a:r>
            <a:r>
              <a:rPr lang="hu-HU" sz="1050" b="1" cap="none" dirty="0"/>
              <a:t>című</a:t>
            </a:r>
            <a:r>
              <a:rPr lang="hu-HU" sz="1050" b="1" dirty="0"/>
              <a:t> kiemelt </a:t>
            </a:r>
            <a:r>
              <a:rPr lang="hu-HU" sz="1050" b="1" dirty="0" smtClean="0"/>
              <a:t>projekt </a:t>
            </a:r>
            <a:r>
              <a:rPr lang="hu-HU" sz="1050" b="1" cap="none" dirty="0" smtClean="0"/>
              <a:t>felmérése alapján (Semmelweis Egyetem)</a:t>
            </a:r>
            <a:endParaRPr lang="hu-HU" sz="1050" cap="none" dirty="0"/>
          </a:p>
        </p:txBody>
      </p:sp>
      <p:graphicFrame>
        <p:nvGraphicFramePr>
          <p:cNvPr id="6" name="Tartalom hely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012033"/>
              </p:ext>
            </p:extLst>
          </p:nvPr>
        </p:nvGraphicFramePr>
        <p:xfrm>
          <a:off x="2339752" y="1268759"/>
          <a:ext cx="6768752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075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b="1" dirty="0" smtClean="0"/>
              <a:t>tervezés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u-HU" sz="2800" b="1" dirty="0" smtClean="0"/>
              <a:t>- </a:t>
            </a:r>
            <a:r>
              <a:rPr lang="hu-HU" sz="2800" b="1" dirty="0"/>
              <a:t>t</a:t>
            </a:r>
            <a:r>
              <a:rPr lang="hu-HU" sz="2800" b="1" dirty="0" smtClean="0"/>
              <a:t>ényekre alapuló kialakítás (</a:t>
            </a:r>
            <a:r>
              <a:rPr lang="hu-HU" sz="2800" b="1" dirty="0" err="1" smtClean="0"/>
              <a:t>evidence-based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practice</a:t>
            </a:r>
            <a:r>
              <a:rPr lang="hu-HU" sz="2800" b="1" dirty="0" smtClean="0"/>
              <a:t>):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hu-HU" sz="2400" b="1" dirty="0"/>
              <a:t>s</a:t>
            </a:r>
            <a:r>
              <a:rPr lang="hu-HU" sz="2400" b="1" dirty="0" smtClean="0"/>
              <a:t>zakvizsgarendszer értékelése</a:t>
            </a:r>
          </a:p>
          <a:p>
            <a:pPr lvl="1" indent="-342900" algn="just">
              <a:buFont typeface="Arial" panose="020B0604020202020204" pitchFamily="34" charset="0"/>
              <a:buChar char="•"/>
            </a:pPr>
            <a:r>
              <a:rPr lang="hu-HU" sz="2400" b="1" dirty="0" smtClean="0"/>
              <a:t>elvi konstrukció (két vezetői szint, „3L”, kötelezettségek racionalizálása …)</a:t>
            </a:r>
          </a:p>
          <a:p>
            <a:pPr lvl="1" indent="-342900" algn="just">
              <a:buFont typeface="Arial" panose="020B0604020202020204" pitchFamily="34" charset="0"/>
              <a:buChar char="•"/>
            </a:pPr>
            <a:r>
              <a:rPr lang="hu-HU" sz="2400" b="1" dirty="0" smtClean="0"/>
              <a:t>online kérdőíves felmérés</a:t>
            </a:r>
          </a:p>
          <a:p>
            <a:pPr lvl="1" indent="-342900" algn="just">
              <a:buFont typeface="Arial" panose="020B0604020202020204" pitchFamily="34" charset="0"/>
              <a:buChar char="•"/>
            </a:pPr>
            <a:r>
              <a:rPr lang="hu-HU" sz="2400" b="1" dirty="0" smtClean="0"/>
              <a:t>széles körű konzultáció (szociális szakmai kollégiumok, Szociálpolitikai Tanács, Szociális Ágazati Érdekegyeztető Fórum, egyházi egyeztető fórum), benne </a:t>
            </a:r>
            <a:r>
              <a:rPr lang="hu-HU" sz="2400" b="1" i="1" dirty="0" smtClean="0"/>
              <a:t>Szociális Ágazati Konzultáció</a:t>
            </a:r>
            <a:endParaRPr lang="hu-HU" sz="2400" i="1" dirty="0" smtClean="0"/>
          </a:p>
          <a:p>
            <a:pPr algn="just"/>
            <a:endParaRPr lang="hu-HU" sz="24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686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25745"/>
              </p:ext>
            </p:extLst>
          </p:nvPr>
        </p:nvGraphicFramePr>
        <p:xfrm>
          <a:off x="-74655" y="1268760"/>
          <a:ext cx="9293311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356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b="1" dirty="0" smtClean="0"/>
              <a:t>kivitelezés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hu-HU" sz="2800" b="1" dirty="0" smtClean="0"/>
              <a:t>két kulcs érték: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hu-HU" sz="2800" b="1" i="1" dirty="0" smtClean="0"/>
              <a:t>TUDATOSSÁG – GYAKORLATIASSÁG</a:t>
            </a:r>
            <a:endParaRPr lang="hu-HU" sz="2800" b="1" dirty="0" smtClean="0"/>
          </a:p>
          <a:p>
            <a:pPr algn="just">
              <a:spcBef>
                <a:spcPts val="600"/>
              </a:spcBef>
            </a:pPr>
            <a:r>
              <a:rPr lang="hu-HU" sz="2800" dirty="0" smtClean="0"/>
              <a:t>Semmelweis Egyetem oktatói bázisán, széleskörű, nemzetközileg magasra értékelt menedzsment tapasztalatára építve</a:t>
            </a:r>
          </a:p>
          <a:p>
            <a:pPr algn="just">
              <a:spcBef>
                <a:spcPts val="600"/>
              </a:spcBef>
            </a:pPr>
            <a:r>
              <a:rPr lang="hu-HU" sz="2800" dirty="0" smtClean="0"/>
              <a:t>pilot program, „</a:t>
            </a:r>
            <a:r>
              <a:rPr lang="hu-HU" sz="2800" dirty="0" err="1" smtClean="0"/>
              <a:t>train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trainers</a:t>
            </a:r>
            <a:r>
              <a:rPr lang="hu-HU" sz="2800" dirty="0" smtClean="0"/>
              <a:t>” csatlakozási lehetőség, folyamatos visszacsatolás, értékalapú, szakmailag elkötelezett tanári magcsoport …</a:t>
            </a:r>
          </a:p>
          <a:p>
            <a:pPr algn="just">
              <a:spcBef>
                <a:spcPts val="600"/>
              </a:spcBef>
            </a:pPr>
            <a:r>
              <a:rPr lang="hu-HU" sz="2800" dirty="0" smtClean="0"/>
              <a:t>a tanúsítvány átadásával nem ér véget a folyamat…</a:t>
            </a:r>
          </a:p>
          <a:p>
            <a:pPr algn="just"/>
            <a:endParaRPr lang="hu-HU" sz="24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413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936104"/>
          </a:xfrm>
        </p:spPr>
        <p:txBody>
          <a:bodyPr/>
          <a:lstStyle/>
          <a:p>
            <a:r>
              <a:rPr lang="hu-HU" dirty="0" smtClean="0"/>
              <a:t>A  vezetőképzés hallgatói értékelése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dirty="0"/>
              <a:t>Jó volt, hogy a csoporttársak más szakmai közegből érkeztek. 	</a:t>
            </a:r>
            <a:r>
              <a:rPr lang="hu-HU" sz="2000" b="1" dirty="0"/>
              <a:t>5,77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Szakmai </a:t>
            </a:r>
            <a:r>
              <a:rPr lang="hu-HU" sz="2000" dirty="0"/>
              <a:t>kapcsolati hálóm bővült a képzésnek köszönhetően. 	</a:t>
            </a:r>
            <a:r>
              <a:rPr lang="hu-HU" sz="2000" b="1" dirty="0"/>
              <a:t>5,54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dirty="0"/>
              <a:t>képzés során tárgyaltak használhatók a munkám során.	</a:t>
            </a:r>
            <a:r>
              <a:rPr lang="hu-HU" sz="2000" b="1" dirty="0" smtClean="0"/>
              <a:t>5,15</a:t>
            </a:r>
            <a:endParaRPr lang="hu-HU" sz="2000" b="1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dirty="0"/>
              <a:t>vezetőképzés megfelelt az előzetes elvárásaimnak.		</a:t>
            </a:r>
            <a:r>
              <a:rPr lang="hu-HU" sz="2000" b="1" dirty="0" smtClean="0"/>
              <a:t>5,00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dirty="0"/>
              <a:t>modulok megfelelő súllyal jelentek meg a képzésben.	</a:t>
            </a:r>
            <a:r>
              <a:rPr lang="hu-HU" sz="2000" dirty="0" smtClean="0"/>
              <a:t>	</a:t>
            </a:r>
            <a:r>
              <a:rPr lang="hu-HU" sz="2000" b="1" dirty="0" smtClean="0"/>
              <a:t>4,19</a:t>
            </a:r>
            <a:endParaRPr lang="hu-HU" sz="2000" b="1" dirty="0"/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r>
              <a:rPr lang="hu-HU" sz="2000" dirty="0"/>
              <a:t>A képzés időkerete megfelelő volt.				</a:t>
            </a:r>
            <a:r>
              <a:rPr lang="hu-HU" sz="2000" b="1" dirty="0" smtClean="0"/>
              <a:t>3,96</a:t>
            </a:r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r>
              <a:rPr lang="hu-HU" sz="2000" b="1" i="1" dirty="0"/>
              <a:t>(1= egyáltalán nem ért egyet; </a:t>
            </a:r>
            <a:endParaRPr lang="hu-HU" sz="2000" b="1" i="1" dirty="0" smtClean="0"/>
          </a:p>
          <a:p>
            <a:pPr marL="0" indent="0">
              <a:buNone/>
            </a:pPr>
            <a:r>
              <a:rPr lang="hu-HU" sz="2000" b="1" i="1" dirty="0"/>
              <a:t>	</a:t>
            </a:r>
            <a:r>
              <a:rPr lang="hu-HU" sz="2000" b="1" i="1" dirty="0" smtClean="0"/>
              <a:t>		6=teljesen </a:t>
            </a:r>
            <a:r>
              <a:rPr lang="hu-HU" sz="2000" b="1" i="1" dirty="0"/>
              <a:t>egyetért; átlagok)</a:t>
            </a:r>
          </a:p>
          <a:p>
            <a:pPr marL="0" indent="0">
              <a:buNone/>
            </a:pPr>
            <a:endParaRPr lang="hu-HU" sz="20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084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b="1" dirty="0" smtClean="0"/>
              <a:t>ERŐSSÉGEINK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6503"/>
          </a:xfrm>
        </p:spPr>
        <p:txBody>
          <a:bodyPr>
            <a:normAutofit fontScale="92500"/>
          </a:bodyPr>
          <a:lstStyle/>
          <a:p>
            <a:pPr algn="just"/>
            <a:r>
              <a:rPr lang="hu-HU" dirty="0" smtClean="0"/>
              <a:t>nincs kőbevésett tananyag és didaktikus számonkérés</a:t>
            </a:r>
          </a:p>
          <a:p>
            <a:pPr algn="just"/>
            <a:r>
              <a:rPr lang="hu-HU" dirty="0" smtClean="0"/>
              <a:t>folyamatos interaktivitás, támogató segítség a teljes képzési folyamatban</a:t>
            </a:r>
          </a:p>
          <a:p>
            <a:pPr algn="just"/>
            <a:r>
              <a:rPr lang="hu-HU" dirty="0" smtClean="0"/>
              <a:t>nemzetközi tapasztalatokkal rendelkező, széles látókörű oktatók (</a:t>
            </a:r>
            <a:r>
              <a:rPr lang="hu-HU" dirty="0" smtClean="0"/>
              <a:t>Semmelweis Egyetem </a:t>
            </a:r>
            <a:r>
              <a:rPr lang="hu-HU" dirty="0" smtClean="0"/>
              <a:t>mellett ELTE, </a:t>
            </a:r>
            <a:r>
              <a:rPr lang="hu-HU" dirty="0" err="1" smtClean="0"/>
              <a:t>Corvinus</a:t>
            </a:r>
            <a:r>
              <a:rPr lang="hu-HU" dirty="0" smtClean="0"/>
              <a:t>, BME </a:t>
            </a:r>
            <a:r>
              <a:rPr lang="hu-HU" dirty="0" smtClean="0"/>
              <a:t>is)</a:t>
            </a:r>
          </a:p>
          <a:p>
            <a:pPr algn="just"/>
            <a:r>
              <a:rPr lang="hu-HU" dirty="0" smtClean="0"/>
              <a:t>szakmailag bizonyított, gyakorlatból érkező oktatók az ágazati ismeretek modulban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117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FOP382_VEKOP751_ppt_sab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sablon" id="{E31FEDA0-A7F7-45F5-8846-C126651F77B9}" vid="{3BFA2BF4-0D3D-48E7-8C6A-30BD5F5478D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EFOP382_VEKOP751_ppt_sablon</Template>
  <TotalTime>181</TotalTime>
  <Words>363</Words>
  <Application>Microsoft Office PowerPoint</Application>
  <PresentationFormat>Diavetítés a képernyőre (4:3 oldalarány)</PresentationFormat>
  <Paragraphs>90</Paragraphs>
  <Slides>11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Calibri</vt:lpstr>
      <vt:lpstr>EFOP382_VEKOP751_ppt_sablon</vt:lpstr>
      <vt:lpstr>A szociális vezetőképzés EDDIGI Tapasztalatairól</vt:lpstr>
      <vt:lpstr>tervezés</vt:lpstr>
      <vt:lpstr>PowerPoint-bemutató</vt:lpstr>
      <vt:lpstr>PowerPoint-bemutató</vt:lpstr>
      <vt:lpstr>tervezés</vt:lpstr>
      <vt:lpstr>PowerPoint-bemutató</vt:lpstr>
      <vt:lpstr>kivitelezés</vt:lpstr>
      <vt:lpstr>A  vezetőképzés hallgatói értékelése</vt:lpstr>
      <vt:lpstr>ERŐSSÉGEINK</vt:lpstr>
      <vt:lpstr>PowerPoint-bemutató</vt:lpstr>
      <vt:lpstr>Találkozzunk a következő képzésünkön!</vt:lpstr>
    </vt:vector>
  </TitlesOfParts>
  <Company>KD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Rendszerek és környezetük</dc:title>
  <dc:creator>Nyitrai Imre</dc:creator>
  <cp:lastModifiedBy>Windows User</cp:lastModifiedBy>
  <cp:revision>32</cp:revision>
  <cp:lastPrinted>2018-10-02T13:50:26Z</cp:lastPrinted>
  <dcterms:created xsi:type="dcterms:W3CDTF">2018-05-07T14:47:33Z</dcterms:created>
  <dcterms:modified xsi:type="dcterms:W3CDTF">2018-10-02T13:57:28Z</dcterms:modified>
</cp:coreProperties>
</file>