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2" r:id="rId6"/>
    <p:sldId id="261" r:id="rId7"/>
    <p:sldId id="264" r:id="rId8"/>
    <p:sldId id="265" r:id="rId9"/>
    <p:sldId id="279" r:id="rId10"/>
    <p:sldId id="263" r:id="rId11"/>
    <p:sldId id="266" r:id="rId12"/>
    <p:sldId id="267" r:id="rId13"/>
    <p:sldId id="270" r:id="rId14"/>
    <p:sldId id="269" r:id="rId15"/>
    <p:sldId id="280" r:id="rId16"/>
    <p:sldId id="271" r:id="rId17"/>
    <p:sldId id="272" r:id="rId18"/>
    <p:sldId id="277" r:id="rId19"/>
    <p:sldId id="278" r:id="rId20"/>
    <p:sldId id="281" r:id="rId21"/>
    <p:sldId id="276" r:id="rId22"/>
    <p:sldId id="275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49C64-30A8-4E52-A6AD-4DAA9AF2423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456BA48-4E05-46CF-88C6-600AB3447365}">
      <dgm:prSet phldrT="[Szöveg]" custT="1"/>
      <dgm:spPr/>
      <dgm:t>
        <a:bodyPr/>
        <a:lstStyle/>
        <a:p>
          <a:r>
            <a:rPr lang="hu-HU" sz="1500" dirty="0" smtClean="0"/>
            <a:t>Az oktatás területét érintő feladatok </a:t>
          </a:r>
          <a:endParaRPr lang="hu-HU" sz="1500" dirty="0"/>
        </a:p>
      </dgm:t>
    </dgm:pt>
    <dgm:pt modelId="{ADB257DD-B8EF-4C05-B203-2625FEA5A73C}" type="parTrans" cxnId="{886CEDCF-D381-4B11-9668-5CDD425DD7EE}">
      <dgm:prSet/>
      <dgm:spPr/>
      <dgm:t>
        <a:bodyPr/>
        <a:lstStyle/>
        <a:p>
          <a:endParaRPr lang="hu-HU"/>
        </a:p>
      </dgm:t>
    </dgm:pt>
    <dgm:pt modelId="{900312E9-3A1C-4E6C-A8CC-0B9A17A60071}" type="sibTrans" cxnId="{886CEDCF-D381-4B11-9668-5CDD425DD7EE}">
      <dgm:prSet/>
      <dgm:spPr/>
      <dgm:t>
        <a:bodyPr/>
        <a:lstStyle/>
        <a:p>
          <a:endParaRPr lang="hu-HU"/>
        </a:p>
      </dgm:t>
    </dgm:pt>
    <dgm:pt modelId="{70719FAB-985E-4E89-A0A8-DDC4992F8740}">
      <dgm:prSet phldrT="[Szöveg]" custT="1"/>
      <dgm:spPr/>
      <dgm:t>
        <a:bodyPr/>
        <a:lstStyle/>
        <a:p>
          <a:r>
            <a:rPr lang="hu-HU" sz="1500" dirty="0" smtClean="0"/>
            <a:t>A bevonással, szemléletformálással a diszkriminációs jelenségek elleni küzdelemmel kapcsolatos feladatok </a:t>
          </a:r>
          <a:endParaRPr lang="hu-HU" sz="1500" dirty="0"/>
        </a:p>
      </dgm:t>
    </dgm:pt>
    <dgm:pt modelId="{3005E706-DE3B-4E97-8C06-4000AE7D7D3F}" type="parTrans" cxnId="{326B25AA-1B6A-4136-8CB8-D97FA607A36B}">
      <dgm:prSet/>
      <dgm:spPr/>
      <dgm:t>
        <a:bodyPr/>
        <a:lstStyle/>
        <a:p>
          <a:endParaRPr lang="hu-HU"/>
        </a:p>
      </dgm:t>
    </dgm:pt>
    <dgm:pt modelId="{F4C36E8C-CEE0-412B-BB03-FE079BF84C10}" type="sibTrans" cxnId="{326B25AA-1B6A-4136-8CB8-D97FA607A36B}">
      <dgm:prSet/>
      <dgm:spPr/>
      <dgm:t>
        <a:bodyPr/>
        <a:lstStyle/>
        <a:p>
          <a:endParaRPr lang="hu-HU"/>
        </a:p>
      </dgm:t>
    </dgm:pt>
    <dgm:pt modelId="{FEF454BB-2770-4EDB-8D6D-374F5E50D633}">
      <dgm:prSet phldrT="[Szöveg]" custT="1"/>
      <dgm:spPr/>
      <dgm:t>
        <a:bodyPr/>
        <a:lstStyle/>
        <a:p>
          <a:r>
            <a:rPr lang="hu-HU" sz="1500" dirty="0" smtClean="0"/>
            <a:t>A stratégia megvalósításának koordinációját szolgáló intézkedések</a:t>
          </a:r>
        </a:p>
        <a:p>
          <a:endParaRPr lang="hu-HU" sz="1600" dirty="0"/>
        </a:p>
      </dgm:t>
    </dgm:pt>
    <dgm:pt modelId="{C835FC74-D9F0-4B2C-8549-D1BECF82160C}" type="parTrans" cxnId="{303C226A-A5C9-4869-87E9-AECC06EB7085}">
      <dgm:prSet/>
      <dgm:spPr/>
      <dgm:t>
        <a:bodyPr/>
        <a:lstStyle/>
        <a:p>
          <a:endParaRPr lang="hu-HU"/>
        </a:p>
      </dgm:t>
    </dgm:pt>
    <dgm:pt modelId="{B88A7837-730F-48C5-89A6-EA9ED870197B}" type="sibTrans" cxnId="{303C226A-A5C9-4869-87E9-AECC06EB7085}">
      <dgm:prSet/>
      <dgm:spPr/>
      <dgm:t>
        <a:bodyPr/>
        <a:lstStyle/>
        <a:p>
          <a:endParaRPr lang="hu-HU"/>
        </a:p>
      </dgm:t>
    </dgm:pt>
    <dgm:pt modelId="{098BAB5E-4CAC-4AF1-849A-9F46950A4111}">
      <dgm:prSet phldrT="[Szöveg]" custT="1"/>
      <dgm:spPr/>
      <dgm:t>
        <a:bodyPr/>
        <a:lstStyle/>
        <a:p>
          <a:r>
            <a:rPr lang="hu-HU" sz="1500" dirty="0" smtClean="0"/>
            <a:t>Területi hátrányok csökkentésével, illetve lakhatási problémákkal összefüggő feladatok </a:t>
          </a:r>
          <a:endParaRPr lang="hu-HU" sz="1500" dirty="0"/>
        </a:p>
      </dgm:t>
    </dgm:pt>
    <dgm:pt modelId="{3A903B63-201F-4564-8075-F8DD27AA9555}" type="parTrans" cxnId="{85379271-2D7C-4981-A29E-464E5E7BE800}">
      <dgm:prSet/>
      <dgm:spPr/>
      <dgm:t>
        <a:bodyPr/>
        <a:lstStyle/>
        <a:p>
          <a:endParaRPr lang="hu-HU"/>
        </a:p>
      </dgm:t>
    </dgm:pt>
    <dgm:pt modelId="{6D2A82CE-0D1F-44FC-8144-E80C15A4A709}" type="sibTrans" cxnId="{85379271-2D7C-4981-A29E-464E5E7BE800}">
      <dgm:prSet/>
      <dgm:spPr/>
      <dgm:t>
        <a:bodyPr/>
        <a:lstStyle/>
        <a:p>
          <a:endParaRPr lang="hu-HU"/>
        </a:p>
      </dgm:t>
    </dgm:pt>
    <dgm:pt modelId="{E531A1F4-65CD-4A21-B15B-C020F7820B75}">
      <dgm:prSet custT="1"/>
      <dgm:spPr/>
      <dgm:t>
        <a:bodyPr/>
        <a:lstStyle/>
        <a:p>
          <a:r>
            <a:rPr lang="hu-HU" sz="1500" dirty="0" smtClean="0"/>
            <a:t>A foglalkoztatással, képzéssel, gazdasági integrációval összefüggő feladatok </a:t>
          </a:r>
          <a:endParaRPr lang="hu-HU" sz="1500" dirty="0"/>
        </a:p>
      </dgm:t>
    </dgm:pt>
    <dgm:pt modelId="{2817849F-3B2F-4B9E-94F9-DFD6C0ECCE6D}" type="parTrans" cxnId="{4B2D5022-24A0-41E5-B77C-31DEC1DC5F3B}">
      <dgm:prSet/>
      <dgm:spPr/>
      <dgm:t>
        <a:bodyPr/>
        <a:lstStyle/>
        <a:p>
          <a:endParaRPr lang="hu-HU"/>
        </a:p>
      </dgm:t>
    </dgm:pt>
    <dgm:pt modelId="{EF6DCEB2-2BAE-4FBD-81F5-0961D642949F}" type="sibTrans" cxnId="{4B2D5022-24A0-41E5-B77C-31DEC1DC5F3B}">
      <dgm:prSet/>
      <dgm:spPr/>
      <dgm:t>
        <a:bodyPr/>
        <a:lstStyle/>
        <a:p>
          <a:endParaRPr lang="hu-HU"/>
        </a:p>
      </dgm:t>
    </dgm:pt>
    <dgm:pt modelId="{289F8CBB-CF96-479F-95D7-93B72A95F3B4}">
      <dgm:prSet custT="1"/>
      <dgm:spPr/>
      <dgm:t>
        <a:bodyPr/>
        <a:lstStyle/>
        <a:p>
          <a:r>
            <a:rPr lang="hu-HU" sz="1500" dirty="0" smtClean="0"/>
            <a:t>Az egészségügy területére vonatkozó feladatok </a:t>
          </a:r>
          <a:endParaRPr lang="hu-HU" sz="1500" dirty="0"/>
        </a:p>
      </dgm:t>
    </dgm:pt>
    <dgm:pt modelId="{B3D1C3F1-62C3-4CCE-992F-D583F8341754}" type="parTrans" cxnId="{AA46DB58-8F07-4026-9C2B-8D74FD0FB00E}">
      <dgm:prSet/>
      <dgm:spPr/>
      <dgm:t>
        <a:bodyPr/>
        <a:lstStyle/>
        <a:p>
          <a:endParaRPr lang="hu-HU"/>
        </a:p>
      </dgm:t>
    </dgm:pt>
    <dgm:pt modelId="{117DBF4E-E9B1-4000-ACF1-A9C521BDE35F}" type="sibTrans" cxnId="{AA46DB58-8F07-4026-9C2B-8D74FD0FB00E}">
      <dgm:prSet/>
      <dgm:spPr/>
      <dgm:t>
        <a:bodyPr/>
        <a:lstStyle/>
        <a:p>
          <a:endParaRPr lang="hu-HU"/>
        </a:p>
      </dgm:t>
    </dgm:pt>
    <dgm:pt modelId="{84FBEEE4-6B33-43C9-BD8D-B6EB98667019}">
      <dgm:prSet phldrT="[Szöveg]" custT="1"/>
      <dgm:spPr/>
      <dgm:t>
        <a:bodyPr/>
        <a:lstStyle/>
        <a:p>
          <a:r>
            <a:rPr lang="hu-HU" sz="1500" dirty="0" smtClean="0"/>
            <a:t>Gyermek jól-lét területét érintő feladatok</a:t>
          </a:r>
          <a:endParaRPr lang="hu-HU" sz="1500" dirty="0"/>
        </a:p>
      </dgm:t>
    </dgm:pt>
    <dgm:pt modelId="{5DC3CA6E-A01C-47FC-B955-83399272952F}" type="parTrans" cxnId="{C4CDB0A6-4846-4299-A10F-042F56F30DC5}">
      <dgm:prSet/>
      <dgm:spPr/>
      <dgm:t>
        <a:bodyPr/>
        <a:lstStyle/>
        <a:p>
          <a:endParaRPr lang="hu-HU"/>
        </a:p>
      </dgm:t>
    </dgm:pt>
    <dgm:pt modelId="{0A274505-4241-405D-8986-5FEBFA961A7B}" type="sibTrans" cxnId="{C4CDB0A6-4846-4299-A10F-042F56F30DC5}">
      <dgm:prSet/>
      <dgm:spPr/>
      <dgm:t>
        <a:bodyPr/>
        <a:lstStyle/>
        <a:p>
          <a:endParaRPr lang="hu-HU"/>
        </a:p>
      </dgm:t>
    </dgm:pt>
    <dgm:pt modelId="{434215FA-FE53-42E5-B32D-C114243DB010}" type="pres">
      <dgm:prSet presAssocID="{7B549C64-30A8-4E52-A6AD-4DAA9AF2423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D39C59F-E46D-47DD-AB25-AB718E11C129}" type="pres">
      <dgm:prSet presAssocID="{7B549C64-30A8-4E52-A6AD-4DAA9AF24230}" presName="cycle" presStyleCnt="0"/>
      <dgm:spPr/>
    </dgm:pt>
    <dgm:pt modelId="{DDF493BC-8252-4E33-BC69-B4D5AE3366A6}" type="pres">
      <dgm:prSet presAssocID="{7B549C64-30A8-4E52-A6AD-4DAA9AF24230}" presName="centerShape" presStyleCnt="0"/>
      <dgm:spPr/>
    </dgm:pt>
    <dgm:pt modelId="{8DF942C0-E115-4009-9151-319C4FCF9C73}" type="pres">
      <dgm:prSet presAssocID="{7B549C64-30A8-4E52-A6AD-4DAA9AF24230}" presName="connSite" presStyleLbl="node1" presStyleIdx="0" presStyleCnt="8"/>
      <dgm:spPr/>
    </dgm:pt>
    <dgm:pt modelId="{5492E636-7B6F-45BB-A9FC-722BA40D643A}" type="pres">
      <dgm:prSet presAssocID="{7B549C64-30A8-4E52-A6AD-4DAA9AF24230}" presName="visible" presStyleLbl="node1" presStyleIdx="0" presStyleCnt="8" custScaleX="152287" custScaleY="121790" custLinFactNeighborX="43404" custLinFactNeighborY="-2307"/>
      <dgm:spPr/>
    </dgm:pt>
    <dgm:pt modelId="{9BAFEBD8-55E8-4500-862C-071443C4BF0B}" type="pres">
      <dgm:prSet presAssocID="{ADB257DD-B8EF-4C05-B203-2625FEA5A73C}" presName="Name25" presStyleLbl="parChTrans1D1" presStyleIdx="0" presStyleCnt="7"/>
      <dgm:spPr/>
      <dgm:t>
        <a:bodyPr/>
        <a:lstStyle/>
        <a:p>
          <a:endParaRPr lang="hu-HU"/>
        </a:p>
      </dgm:t>
    </dgm:pt>
    <dgm:pt modelId="{A733AB03-BA12-4951-BBA6-B7FEA4BC78B3}" type="pres">
      <dgm:prSet presAssocID="{4456BA48-4E05-46CF-88C6-600AB3447365}" presName="node" presStyleCnt="0"/>
      <dgm:spPr/>
    </dgm:pt>
    <dgm:pt modelId="{606DC228-33E6-41A2-B5B2-8105D6AED2C5}" type="pres">
      <dgm:prSet presAssocID="{4456BA48-4E05-46CF-88C6-600AB3447365}" presName="parentNode" presStyleLbl="node1" presStyleIdx="1" presStyleCnt="8" custScaleX="308768" custScaleY="230231" custLinFactX="-141453" custLinFactNeighborX="-200000" custLinFactNeighborY="7368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1D643E8-AC0C-44F6-BA3D-7999D061B53C}" type="pres">
      <dgm:prSet presAssocID="{4456BA48-4E05-46CF-88C6-600AB344736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89E028-8305-4603-95D0-7908CC977253}" type="pres">
      <dgm:prSet presAssocID="{3005E706-DE3B-4E97-8C06-4000AE7D7D3F}" presName="Name25" presStyleLbl="parChTrans1D1" presStyleIdx="1" presStyleCnt="7"/>
      <dgm:spPr/>
      <dgm:t>
        <a:bodyPr/>
        <a:lstStyle/>
        <a:p>
          <a:endParaRPr lang="hu-HU"/>
        </a:p>
      </dgm:t>
    </dgm:pt>
    <dgm:pt modelId="{7871B152-907C-4757-8657-8BD1B24E6167}" type="pres">
      <dgm:prSet presAssocID="{70719FAB-985E-4E89-A0A8-DDC4992F8740}" presName="node" presStyleCnt="0"/>
      <dgm:spPr/>
    </dgm:pt>
    <dgm:pt modelId="{7E3D1238-1BBF-4B73-904E-4B5236F9D275}" type="pres">
      <dgm:prSet presAssocID="{70719FAB-985E-4E89-A0A8-DDC4992F8740}" presName="parentNode" presStyleLbl="node1" presStyleIdx="2" presStyleCnt="8" custScaleX="361678" custScaleY="291819" custLinFactX="-200000" custLinFactY="226449" custLinFactNeighborX="-233974" custLinFactNeighborY="300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AB9442-FF3C-49F7-8DB1-47E9FC050AC3}" type="pres">
      <dgm:prSet presAssocID="{70719FAB-985E-4E89-A0A8-DDC4992F874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AA9C67-82DD-4E92-97D7-48BBC1032CFA}" type="pres">
      <dgm:prSet presAssocID="{2817849F-3B2F-4B9E-94F9-DFD6C0ECCE6D}" presName="Name25" presStyleLbl="parChTrans1D1" presStyleIdx="2" presStyleCnt="7"/>
      <dgm:spPr/>
      <dgm:t>
        <a:bodyPr/>
        <a:lstStyle/>
        <a:p>
          <a:endParaRPr lang="hu-HU"/>
        </a:p>
      </dgm:t>
    </dgm:pt>
    <dgm:pt modelId="{2850BACF-7485-4A67-8B05-D3D75886970E}" type="pres">
      <dgm:prSet presAssocID="{E531A1F4-65CD-4A21-B15B-C020F7820B75}" presName="node" presStyleCnt="0"/>
      <dgm:spPr/>
    </dgm:pt>
    <dgm:pt modelId="{404A5419-D447-4F1E-84F4-10E4E4A200EE}" type="pres">
      <dgm:prSet presAssocID="{E531A1F4-65CD-4A21-B15B-C020F7820B75}" presName="parentNode" presStyleLbl="node1" presStyleIdx="3" presStyleCnt="8" custScaleX="336761" custScaleY="239020" custLinFactY="-41293" custLinFactNeighborX="-8406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DBC600-9C0E-48EF-8BCB-A44D67461A3D}" type="pres">
      <dgm:prSet presAssocID="{E531A1F4-65CD-4A21-B15B-C020F7820B75}" presName="childNode" presStyleLbl="revTx" presStyleIdx="0" presStyleCnt="0">
        <dgm:presLayoutVars>
          <dgm:bulletEnabled val="1"/>
        </dgm:presLayoutVars>
      </dgm:prSet>
      <dgm:spPr/>
    </dgm:pt>
    <dgm:pt modelId="{E2988A4B-F1A8-487D-85FD-A918855941FB}" type="pres">
      <dgm:prSet presAssocID="{3A903B63-201F-4564-8075-F8DD27AA9555}" presName="Name25" presStyleLbl="parChTrans1D1" presStyleIdx="3" presStyleCnt="7"/>
      <dgm:spPr/>
      <dgm:t>
        <a:bodyPr/>
        <a:lstStyle/>
        <a:p>
          <a:endParaRPr lang="hu-HU"/>
        </a:p>
      </dgm:t>
    </dgm:pt>
    <dgm:pt modelId="{6E941BCF-CCDC-4674-A7F9-F1761F978631}" type="pres">
      <dgm:prSet presAssocID="{098BAB5E-4CAC-4AF1-849A-9F46950A4111}" presName="node" presStyleCnt="0"/>
      <dgm:spPr/>
    </dgm:pt>
    <dgm:pt modelId="{929A0F33-FC25-4E13-846F-389EBB677321}" type="pres">
      <dgm:prSet presAssocID="{098BAB5E-4CAC-4AF1-849A-9F46950A4111}" presName="parentNode" presStyleLbl="node1" presStyleIdx="4" presStyleCnt="8" custScaleX="270303" custScaleY="272600" custLinFactX="100000" custLinFactY="-100000" custLinFactNeighborX="187720" custLinFactNeighborY="-171356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49CDC5-5D95-4BC0-9C4A-2F78D4AE273D}" type="pres">
      <dgm:prSet presAssocID="{098BAB5E-4CAC-4AF1-849A-9F46950A4111}" presName="childNode" presStyleLbl="revTx" presStyleIdx="0" presStyleCnt="0">
        <dgm:presLayoutVars>
          <dgm:bulletEnabled val="1"/>
        </dgm:presLayoutVars>
      </dgm:prSet>
      <dgm:spPr/>
    </dgm:pt>
    <dgm:pt modelId="{B4A82D40-837B-4CD1-B20D-B8FA5A7266C3}" type="pres">
      <dgm:prSet presAssocID="{B3D1C3F1-62C3-4CCE-992F-D583F8341754}" presName="Name25" presStyleLbl="parChTrans1D1" presStyleIdx="4" presStyleCnt="7"/>
      <dgm:spPr/>
      <dgm:t>
        <a:bodyPr/>
        <a:lstStyle/>
        <a:p>
          <a:endParaRPr lang="hu-HU"/>
        </a:p>
      </dgm:t>
    </dgm:pt>
    <dgm:pt modelId="{F09EF8E0-7E92-4A66-822D-A7DFF617B0E4}" type="pres">
      <dgm:prSet presAssocID="{289F8CBB-CF96-479F-95D7-93B72A95F3B4}" presName="node" presStyleCnt="0"/>
      <dgm:spPr/>
    </dgm:pt>
    <dgm:pt modelId="{F71CDE4B-B82D-4501-A745-0D9CDBB3E06F}" type="pres">
      <dgm:prSet presAssocID="{289F8CBB-CF96-479F-95D7-93B72A95F3B4}" presName="parentNode" presStyleLbl="node1" presStyleIdx="5" presStyleCnt="8" custScaleX="273388" custScaleY="222612" custLinFactX="94805" custLinFactY="-71560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E0AF89-0AAE-4D30-A792-426CB7769638}" type="pres">
      <dgm:prSet presAssocID="{289F8CBB-CF96-479F-95D7-93B72A95F3B4}" presName="childNode" presStyleLbl="revTx" presStyleIdx="0" presStyleCnt="0">
        <dgm:presLayoutVars>
          <dgm:bulletEnabled val="1"/>
        </dgm:presLayoutVars>
      </dgm:prSet>
      <dgm:spPr/>
    </dgm:pt>
    <dgm:pt modelId="{04486DD4-B5AE-417A-822B-FDC2AE3B7DCB}" type="pres">
      <dgm:prSet presAssocID="{C835FC74-D9F0-4B2C-8549-D1BECF82160C}" presName="Name25" presStyleLbl="parChTrans1D1" presStyleIdx="5" presStyleCnt="7"/>
      <dgm:spPr/>
      <dgm:t>
        <a:bodyPr/>
        <a:lstStyle/>
        <a:p>
          <a:endParaRPr lang="hu-HU"/>
        </a:p>
      </dgm:t>
    </dgm:pt>
    <dgm:pt modelId="{AF94466D-4362-4703-B7F2-00CF47518991}" type="pres">
      <dgm:prSet presAssocID="{FEF454BB-2770-4EDB-8D6D-374F5E50D633}" presName="node" presStyleCnt="0"/>
      <dgm:spPr/>
    </dgm:pt>
    <dgm:pt modelId="{E2418CA1-A4FA-4518-937F-0AC6C27651D2}" type="pres">
      <dgm:prSet presAssocID="{FEF454BB-2770-4EDB-8D6D-374F5E50D633}" presName="parentNode" presStyleLbl="node1" presStyleIdx="6" presStyleCnt="8" custScaleX="310355" custScaleY="278649" custLinFactX="100000" custLinFactNeighborX="199402" custLinFactNeighborY="-46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3F8E91-1206-4F13-A374-06BA5BF4D199}" type="pres">
      <dgm:prSet presAssocID="{FEF454BB-2770-4EDB-8D6D-374F5E50D63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A36B93-ED0D-4C64-AE7B-8F3A56322F75}" type="pres">
      <dgm:prSet presAssocID="{5DC3CA6E-A01C-47FC-B955-83399272952F}" presName="Name25" presStyleLbl="parChTrans1D1" presStyleIdx="6" presStyleCnt="7"/>
      <dgm:spPr/>
      <dgm:t>
        <a:bodyPr/>
        <a:lstStyle/>
        <a:p>
          <a:endParaRPr lang="hu-HU"/>
        </a:p>
      </dgm:t>
    </dgm:pt>
    <dgm:pt modelId="{C51F2464-C1AF-40CE-B90A-187399CB198F}" type="pres">
      <dgm:prSet presAssocID="{84FBEEE4-6B33-43C9-BD8D-B6EB98667019}" presName="node" presStyleCnt="0"/>
      <dgm:spPr/>
    </dgm:pt>
    <dgm:pt modelId="{84867476-13A8-4654-B0AE-439187DF9AF3}" type="pres">
      <dgm:prSet presAssocID="{84FBEEE4-6B33-43C9-BD8D-B6EB98667019}" presName="parentNode" presStyleLbl="node1" presStyleIdx="7" presStyleCnt="8" custScaleX="347860" custScaleY="257204" custLinFactNeighborX="44970" custLinFactNeighborY="-9220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F21218-0020-4815-BD7A-2E6B84661890}" type="pres">
      <dgm:prSet presAssocID="{84FBEEE4-6B33-43C9-BD8D-B6EB98667019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5BFCC7A-3742-4999-B4D0-2361C715869A}" type="presOf" srcId="{C835FC74-D9F0-4B2C-8549-D1BECF82160C}" destId="{04486DD4-B5AE-417A-822B-FDC2AE3B7DCB}" srcOrd="0" destOrd="0" presId="urn:microsoft.com/office/officeart/2005/8/layout/radial2"/>
    <dgm:cxn modelId="{BBB034FC-52A1-4D28-BB71-BBF14C28AB7A}" type="presOf" srcId="{70719FAB-985E-4E89-A0A8-DDC4992F8740}" destId="{7E3D1238-1BBF-4B73-904E-4B5236F9D275}" srcOrd="0" destOrd="0" presId="urn:microsoft.com/office/officeart/2005/8/layout/radial2"/>
    <dgm:cxn modelId="{020C4194-A32C-426D-91E0-144D7D638A3B}" type="presOf" srcId="{E531A1F4-65CD-4A21-B15B-C020F7820B75}" destId="{404A5419-D447-4F1E-84F4-10E4E4A200EE}" srcOrd="0" destOrd="0" presId="urn:microsoft.com/office/officeart/2005/8/layout/radial2"/>
    <dgm:cxn modelId="{395FDBED-8353-4412-9E8B-51362AEC913B}" type="presOf" srcId="{098BAB5E-4CAC-4AF1-849A-9F46950A4111}" destId="{929A0F33-FC25-4E13-846F-389EBB677321}" srcOrd="0" destOrd="0" presId="urn:microsoft.com/office/officeart/2005/8/layout/radial2"/>
    <dgm:cxn modelId="{AA46DB58-8F07-4026-9C2B-8D74FD0FB00E}" srcId="{7B549C64-30A8-4E52-A6AD-4DAA9AF24230}" destId="{289F8CBB-CF96-479F-95D7-93B72A95F3B4}" srcOrd="4" destOrd="0" parTransId="{B3D1C3F1-62C3-4CCE-992F-D583F8341754}" sibTransId="{117DBF4E-E9B1-4000-ACF1-A9C521BDE35F}"/>
    <dgm:cxn modelId="{85379271-2D7C-4981-A29E-464E5E7BE800}" srcId="{7B549C64-30A8-4E52-A6AD-4DAA9AF24230}" destId="{098BAB5E-4CAC-4AF1-849A-9F46950A4111}" srcOrd="3" destOrd="0" parTransId="{3A903B63-201F-4564-8075-F8DD27AA9555}" sibTransId="{6D2A82CE-0D1F-44FC-8144-E80C15A4A709}"/>
    <dgm:cxn modelId="{C70C8406-88C1-49DD-8C87-B14470B535E3}" type="presOf" srcId="{FEF454BB-2770-4EDB-8D6D-374F5E50D633}" destId="{E2418CA1-A4FA-4518-937F-0AC6C27651D2}" srcOrd="0" destOrd="0" presId="urn:microsoft.com/office/officeart/2005/8/layout/radial2"/>
    <dgm:cxn modelId="{4B2D5022-24A0-41E5-B77C-31DEC1DC5F3B}" srcId="{7B549C64-30A8-4E52-A6AD-4DAA9AF24230}" destId="{E531A1F4-65CD-4A21-B15B-C020F7820B75}" srcOrd="2" destOrd="0" parTransId="{2817849F-3B2F-4B9E-94F9-DFD6C0ECCE6D}" sibTransId="{EF6DCEB2-2BAE-4FBD-81F5-0961D642949F}"/>
    <dgm:cxn modelId="{0B864A85-943F-41F1-ABF4-46C9506B92DD}" type="presOf" srcId="{5DC3CA6E-A01C-47FC-B955-83399272952F}" destId="{50A36B93-ED0D-4C64-AE7B-8F3A56322F75}" srcOrd="0" destOrd="0" presId="urn:microsoft.com/office/officeart/2005/8/layout/radial2"/>
    <dgm:cxn modelId="{2793B374-0F6A-4D25-A467-082AEDAB1A4F}" type="presOf" srcId="{2817849F-3B2F-4B9E-94F9-DFD6C0ECCE6D}" destId="{8FAA9C67-82DD-4E92-97D7-48BBC1032CFA}" srcOrd="0" destOrd="0" presId="urn:microsoft.com/office/officeart/2005/8/layout/radial2"/>
    <dgm:cxn modelId="{BFBBDCDE-F292-43CD-81B1-FEF803CD71C5}" type="presOf" srcId="{289F8CBB-CF96-479F-95D7-93B72A95F3B4}" destId="{F71CDE4B-B82D-4501-A745-0D9CDBB3E06F}" srcOrd="0" destOrd="0" presId="urn:microsoft.com/office/officeart/2005/8/layout/radial2"/>
    <dgm:cxn modelId="{326B25AA-1B6A-4136-8CB8-D97FA607A36B}" srcId="{7B549C64-30A8-4E52-A6AD-4DAA9AF24230}" destId="{70719FAB-985E-4E89-A0A8-DDC4992F8740}" srcOrd="1" destOrd="0" parTransId="{3005E706-DE3B-4E97-8C06-4000AE7D7D3F}" sibTransId="{F4C36E8C-CEE0-412B-BB03-FE079BF84C10}"/>
    <dgm:cxn modelId="{6BD64E2C-0333-4AAF-924A-2247DA4DB7AA}" type="presOf" srcId="{4456BA48-4E05-46CF-88C6-600AB3447365}" destId="{606DC228-33E6-41A2-B5B2-8105D6AED2C5}" srcOrd="0" destOrd="0" presId="urn:microsoft.com/office/officeart/2005/8/layout/radial2"/>
    <dgm:cxn modelId="{BA28AD8A-367C-4F07-9013-2FE82C00B5CC}" type="presOf" srcId="{7B549C64-30A8-4E52-A6AD-4DAA9AF24230}" destId="{434215FA-FE53-42E5-B32D-C114243DB010}" srcOrd="0" destOrd="0" presId="urn:microsoft.com/office/officeart/2005/8/layout/radial2"/>
    <dgm:cxn modelId="{450F5CDD-6BA2-4E1B-8FC6-793BF61AF1D5}" type="presOf" srcId="{84FBEEE4-6B33-43C9-BD8D-B6EB98667019}" destId="{84867476-13A8-4654-B0AE-439187DF9AF3}" srcOrd="0" destOrd="0" presId="urn:microsoft.com/office/officeart/2005/8/layout/radial2"/>
    <dgm:cxn modelId="{C4CDB0A6-4846-4299-A10F-042F56F30DC5}" srcId="{7B549C64-30A8-4E52-A6AD-4DAA9AF24230}" destId="{84FBEEE4-6B33-43C9-BD8D-B6EB98667019}" srcOrd="6" destOrd="0" parTransId="{5DC3CA6E-A01C-47FC-B955-83399272952F}" sibTransId="{0A274505-4241-405D-8986-5FEBFA961A7B}"/>
    <dgm:cxn modelId="{303C226A-A5C9-4869-87E9-AECC06EB7085}" srcId="{7B549C64-30A8-4E52-A6AD-4DAA9AF24230}" destId="{FEF454BB-2770-4EDB-8D6D-374F5E50D633}" srcOrd="5" destOrd="0" parTransId="{C835FC74-D9F0-4B2C-8549-D1BECF82160C}" sibTransId="{B88A7837-730F-48C5-89A6-EA9ED870197B}"/>
    <dgm:cxn modelId="{F4C0CE8A-307A-4727-B78A-19D1D542EC73}" type="presOf" srcId="{B3D1C3F1-62C3-4CCE-992F-D583F8341754}" destId="{B4A82D40-837B-4CD1-B20D-B8FA5A7266C3}" srcOrd="0" destOrd="0" presId="urn:microsoft.com/office/officeart/2005/8/layout/radial2"/>
    <dgm:cxn modelId="{886CEDCF-D381-4B11-9668-5CDD425DD7EE}" srcId="{7B549C64-30A8-4E52-A6AD-4DAA9AF24230}" destId="{4456BA48-4E05-46CF-88C6-600AB3447365}" srcOrd="0" destOrd="0" parTransId="{ADB257DD-B8EF-4C05-B203-2625FEA5A73C}" sibTransId="{900312E9-3A1C-4E6C-A8CC-0B9A17A60071}"/>
    <dgm:cxn modelId="{DA52E274-BFDC-431C-94D0-729F7CD78658}" type="presOf" srcId="{3005E706-DE3B-4E97-8C06-4000AE7D7D3F}" destId="{0289E028-8305-4603-95D0-7908CC977253}" srcOrd="0" destOrd="0" presId="urn:microsoft.com/office/officeart/2005/8/layout/radial2"/>
    <dgm:cxn modelId="{8A384A86-D4EB-4CAE-9257-BE9A07576E46}" type="presOf" srcId="{3A903B63-201F-4564-8075-F8DD27AA9555}" destId="{E2988A4B-F1A8-487D-85FD-A918855941FB}" srcOrd="0" destOrd="0" presId="urn:microsoft.com/office/officeart/2005/8/layout/radial2"/>
    <dgm:cxn modelId="{44EDABE1-1E21-4A2E-B69F-D337F81154AF}" type="presOf" srcId="{ADB257DD-B8EF-4C05-B203-2625FEA5A73C}" destId="{9BAFEBD8-55E8-4500-862C-071443C4BF0B}" srcOrd="0" destOrd="0" presId="urn:microsoft.com/office/officeart/2005/8/layout/radial2"/>
    <dgm:cxn modelId="{AE0AD14E-D1EA-4739-8516-C83099FBC054}" type="presParOf" srcId="{434215FA-FE53-42E5-B32D-C114243DB010}" destId="{ED39C59F-E46D-47DD-AB25-AB718E11C129}" srcOrd="0" destOrd="0" presId="urn:microsoft.com/office/officeart/2005/8/layout/radial2"/>
    <dgm:cxn modelId="{F72B46FC-F133-45E6-A5D3-4BC37BD9A164}" type="presParOf" srcId="{ED39C59F-E46D-47DD-AB25-AB718E11C129}" destId="{DDF493BC-8252-4E33-BC69-B4D5AE3366A6}" srcOrd="0" destOrd="0" presId="urn:microsoft.com/office/officeart/2005/8/layout/radial2"/>
    <dgm:cxn modelId="{1151DD0C-5BAB-4C75-BD81-624431A782FE}" type="presParOf" srcId="{DDF493BC-8252-4E33-BC69-B4D5AE3366A6}" destId="{8DF942C0-E115-4009-9151-319C4FCF9C73}" srcOrd="0" destOrd="0" presId="urn:microsoft.com/office/officeart/2005/8/layout/radial2"/>
    <dgm:cxn modelId="{47776BDA-AB8D-48BA-9752-ECA33C27BA15}" type="presParOf" srcId="{DDF493BC-8252-4E33-BC69-B4D5AE3366A6}" destId="{5492E636-7B6F-45BB-A9FC-722BA40D643A}" srcOrd="1" destOrd="0" presId="urn:microsoft.com/office/officeart/2005/8/layout/radial2"/>
    <dgm:cxn modelId="{8675B565-B6D3-4A2A-B0FE-5EE76845DC4B}" type="presParOf" srcId="{ED39C59F-E46D-47DD-AB25-AB718E11C129}" destId="{9BAFEBD8-55E8-4500-862C-071443C4BF0B}" srcOrd="1" destOrd="0" presId="urn:microsoft.com/office/officeart/2005/8/layout/radial2"/>
    <dgm:cxn modelId="{EF78276B-B358-4CD9-BCC1-2E28407AE560}" type="presParOf" srcId="{ED39C59F-E46D-47DD-AB25-AB718E11C129}" destId="{A733AB03-BA12-4951-BBA6-B7FEA4BC78B3}" srcOrd="2" destOrd="0" presId="urn:microsoft.com/office/officeart/2005/8/layout/radial2"/>
    <dgm:cxn modelId="{767A39E1-8EF8-4397-B77E-1193A74F56C0}" type="presParOf" srcId="{A733AB03-BA12-4951-BBA6-B7FEA4BC78B3}" destId="{606DC228-33E6-41A2-B5B2-8105D6AED2C5}" srcOrd="0" destOrd="0" presId="urn:microsoft.com/office/officeart/2005/8/layout/radial2"/>
    <dgm:cxn modelId="{84780EFF-CF16-4965-84A3-AAB4B7A31198}" type="presParOf" srcId="{A733AB03-BA12-4951-BBA6-B7FEA4BC78B3}" destId="{91D643E8-AC0C-44F6-BA3D-7999D061B53C}" srcOrd="1" destOrd="0" presId="urn:microsoft.com/office/officeart/2005/8/layout/radial2"/>
    <dgm:cxn modelId="{7B3343BA-8BF2-45AD-8F22-4E2BCCE41F46}" type="presParOf" srcId="{ED39C59F-E46D-47DD-AB25-AB718E11C129}" destId="{0289E028-8305-4603-95D0-7908CC977253}" srcOrd="3" destOrd="0" presId="urn:microsoft.com/office/officeart/2005/8/layout/radial2"/>
    <dgm:cxn modelId="{24329B57-DC5A-409E-9CFC-9856E65CFD54}" type="presParOf" srcId="{ED39C59F-E46D-47DD-AB25-AB718E11C129}" destId="{7871B152-907C-4757-8657-8BD1B24E6167}" srcOrd="4" destOrd="0" presId="urn:microsoft.com/office/officeart/2005/8/layout/radial2"/>
    <dgm:cxn modelId="{E4F2042A-73F4-4540-90D1-C65B440D7C89}" type="presParOf" srcId="{7871B152-907C-4757-8657-8BD1B24E6167}" destId="{7E3D1238-1BBF-4B73-904E-4B5236F9D275}" srcOrd="0" destOrd="0" presId="urn:microsoft.com/office/officeart/2005/8/layout/radial2"/>
    <dgm:cxn modelId="{93088F69-0E40-42D0-A53F-129B7963B0C2}" type="presParOf" srcId="{7871B152-907C-4757-8657-8BD1B24E6167}" destId="{29AB9442-FF3C-49F7-8DB1-47E9FC050AC3}" srcOrd="1" destOrd="0" presId="urn:microsoft.com/office/officeart/2005/8/layout/radial2"/>
    <dgm:cxn modelId="{7958CA78-E757-4A51-9277-DD1514482FF9}" type="presParOf" srcId="{ED39C59F-E46D-47DD-AB25-AB718E11C129}" destId="{8FAA9C67-82DD-4E92-97D7-48BBC1032CFA}" srcOrd="5" destOrd="0" presId="urn:microsoft.com/office/officeart/2005/8/layout/radial2"/>
    <dgm:cxn modelId="{839ECD7A-6F1F-44EF-9A7F-70518BE6158C}" type="presParOf" srcId="{ED39C59F-E46D-47DD-AB25-AB718E11C129}" destId="{2850BACF-7485-4A67-8B05-D3D75886970E}" srcOrd="6" destOrd="0" presId="urn:microsoft.com/office/officeart/2005/8/layout/radial2"/>
    <dgm:cxn modelId="{1941D744-EAE5-4878-98CB-F16D8482F576}" type="presParOf" srcId="{2850BACF-7485-4A67-8B05-D3D75886970E}" destId="{404A5419-D447-4F1E-84F4-10E4E4A200EE}" srcOrd="0" destOrd="0" presId="urn:microsoft.com/office/officeart/2005/8/layout/radial2"/>
    <dgm:cxn modelId="{E335C26D-757D-47EB-832F-56C14C862C5D}" type="presParOf" srcId="{2850BACF-7485-4A67-8B05-D3D75886970E}" destId="{BEDBC600-9C0E-48EF-8BCB-A44D67461A3D}" srcOrd="1" destOrd="0" presId="urn:microsoft.com/office/officeart/2005/8/layout/radial2"/>
    <dgm:cxn modelId="{AB82B2C3-714C-4E55-842C-E134145F5B29}" type="presParOf" srcId="{ED39C59F-E46D-47DD-AB25-AB718E11C129}" destId="{E2988A4B-F1A8-487D-85FD-A918855941FB}" srcOrd="7" destOrd="0" presId="urn:microsoft.com/office/officeart/2005/8/layout/radial2"/>
    <dgm:cxn modelId="{D40CBA1D-D1FF-4AA4-A48A-1B89C5039634}" type="presParOf" srcId="{ED39C59F-E46D-47DD-AB25-AB718E11C129}" destId="{6E941BCF-CCDC-4674-A7F9-F1761F978631}" srcOrd="8" destOrd="0" presId="urn:microsoft.com/office/officeart/2005/8/layout/radial2"/>
    <dgm:cxn modelId="{60EB6469-D99B-4CE0-9702-78770E3178D9}" type="presParOf" srcId="{6E941BCF-CCDC-4674-A7F9-F1761F978631}" destId="{929A0F33-FC25-4E13-846F-389EBB677321}" srcOrd="0" destOrd="0" presId="urn:microsoft.com/office/officeart/2005/8/layout/radial2"/>
    <dgm:cxn modelId="{4B4418D5-DC67-4026-B190-921FA57251A4}" type="presParOf" srcId="{6E941BCF-CCDC-4674-A7F9-F1761F978631}" destId="{A649CDC5-5D95-4BC0-9C4A-2F78D4AE273D}" srcOrd="1" destOrd="0" presId="urn:microsoft.com/office/officeart/2005/8/layout/radial2"/>
    <dgm:cxn modelId="{5749FA18-0EF1-4E9B-AA9B-FE1DD44277A4}" type="presParOf" srcId="{ED39C59F-E46D-47DD-AB25-AB718E11C129}" destId="{B4A82D40-837B-4CD1-B20D-B8FA5A7266C3}" srcOrd="9" destOrd="0" presId="urn:microsoft.com/office/officeart/2005/8/layout/radial2"/>
    <dgm:cxn modelId="{DB6D0FCB-7198-4A4A-862D-FA6D66B5E686}" type="presParOf" srcId="{ED39C59F-E46D-47DD-AB25-AB718E11C129}" destId="{F09EF8E0-7E92-4A66-822D-A7DFF617B0E4}" srcOrd="10" destOrd="0" presId="urn:microsoft.com/office/officeart/2005/8/layout/radial2"/>
    <dgm:cxn modelId="{17EBFA0D-6FE7-4AF0-BE0A-662CB5B2FDE6}" type="presParOf" srcId="{F09EF8E0-7E92-4A66-822D-A7DFF617B0E4}" destId="{F71CDE4B-B82D-4501-A745-0D9CDBB3E06F}" srcOrd="0" destOrd="0" presId="urn:microsoft.com/office/officeart/2005/8/layout/radial2"/>
    <dgm:cxn modelId="{97848F13-0C95-42AD-A22C-5E8712F6B4FE}" type="presParOf" srcId="{F09EF8E0-7E92-4A66-822D-A7DFF617B0E4}" destId="{F2E0AF89-0AAE-4D30-A792-426CB7769638}" srcOrd="1" destOrd="0" presId="urn:microsoft.com/office/officeart/2005/8/layout/radial2"/>
    <dgm:cxn modelId="{B0858113-9D54-466D-9787-EDC97C3735E6}" type="presParOf" srcId="{ED39C59F-E46D-47DD-AB25-AB718E11C129}" destId="{04486DD4-B5AE-417A-822B-FDC2AE3B7DCB}" srcOrd="11" destOrd="0" presId="urn:microsoft.com/office/officeart/2005/8/layout/radial2"/>
    <dgm:cxn modelId="{CA52AA93-D913-4CD5-A8A2-7902E9214E57}" type="presParOf" srcId="{ED39C59F-E46D-47DD-AB25-AB718E11C129}" destId="{AF94466D-4362-4703-B7F2-00CF47518991}" srcOrd="12" destOrd="0" presId="urn:microsoft.com/office/officeart/2005/8/layout/radial2"/>
    <dgm:cxn modelId="{B495002D-78BC-4FCE-AD9D-4D32B3FBD8F9}" type="presParOf" srcId="{AF94466D-4362-4703-B7F2-00CF47518991}" destId="{E2418CA1-A4FA-4518-937F-0AC6C27651D2}" srcOrd="0" destOrd="0" presId="urn:microsoft.com/office/officeart/2005/8/layout/radial2"/>
    <dgm:cxn modelId="{13029A95-BB11-42F0-BB28-58CA51B71579}" type="presParOf" srcId="{AF94466D-4362-4703-B7F2-00CF47518991}" destId="{093F8E91-1206-4F13-A374-06BA5BF4D199}" srcOrd="1" destOrd="0" presId="urn:microsoft.com/office/officeart/2005/8/layout/radial2"/>
    <dgm:cxn modelId="{CD4827F3-2F40-4DAA-87AC-949FACCDE8E1}" type="presParOf" srcId="{ED39C59F-E46D-47DD-AB25-AB718E11C129}" destId="{50A36B93-ED0D-4C64-AE7B-8F3A56322F75}" srcOrd="13" destOrd="0" presId="urn:microsoft.com/office/officeart/2005/8/layout/radial2"/>
    <dgm:cxn modelId="{0914507A-7C23-4F4F-AB4F-BEF24368FA71}" type="presParOf" srcId="{ED39C59F-E46D-47DD-AB25-AB718E11C129}" destId="{C51F2464-C1AF-40CE-B90A-187399CB198F}" srcOrd="14" destOrd="0" presId="urn:microsoft.com/office/officeart/2005/8/layout/radial2"/>
    <dgm:cxn modelId="{5B8B3850-06A7-4E81-91D8-AF2A8DF5CF5F}" type="presParOf" srcId="{C51F2464-C1AF-40CE-B90A-187399CB198F}" destId="{84867476-13A8-4654-B0AE-439187DF9AF3}" srcOrd="0" destOrd="0" presId="urn:microsoft.com/office/officeart/2005/8/layout/radial2"/>
    <dgm:cxn modelId="{9D567C1C-1040-499F-A694-31FE386AB1EA}" type="presParOf" srcId="{C51F2464-C1AF-40CE-B90A-187399CB198F}" destId="{44F21218-0020-4815-BD7A-2E6B84661890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E2804A-9148-4DCF-8F3F-0C13C5E37851}" type="doc">
      <dgm:prSet loTypeId="urn:microsoft.com/office/officeart/2005/8/layout/venn2" loCatId="relationship" qsTypeId="urn:microsoft.com/office/officeart/2005/8/quickstyle/3d2" qsCatId="3D" csTypeId="urn:microsoft.com/office/officeart/2005/8/colors/accent5_3" csCatId="accent5" phldr="1"/>
      <dgm:spPr/>
      <dgm:t>
        <a:bodyPr/>
        <a:lstStyle/>
        <a:p>
          <a:endParaRPr lang="hu-HU"/>
        </a:p>
      </dgm:t>
    </dgm:pt>
    <dgm:pt modelId="{4EB11A90-0A2A-4C04-BBF5-0CC665B1C3CE}">
      <dgm:prSet phldrT="[Szöveg]" custT="1"/>
      <dgm:spPr/>
      <dgm:t>
        <a:bodyPr/>
        <a:lstStyle/>
        <a:p>
          <a:pPr algn="ctr"/>
          <a:endParaRPr lang="hu-HU" sz="1800" b="1" dirty="0" smtClean="0"/>
        </a:p>
        <a:p>
          <a:pPr algn="ctr"/>
          <a:r>
            <a:rPr lang="hu-HU" sz="1600" b="1" dirty="0" smtClean="0"/>
            <a:t>Feladattámogatás</a:t>
          </a:r>
          <a:endParaRPr lang="hu-HU" sz="1050" b="1" dirty="0"/>
        </a:p>
      </dgm:t>
    </dgm:pt>
    <dgm:pt modelId="{471A2ED8-C5F3-405E-B94F-E7E863A0316B}" type="parTrans" cxnId="{A7899640-43D2-463C-B27C-7D34E6A69958}">
      <dgm:prSet/>
      <dgm:spPr/>
      <dgm:t>
        <a:bodyPr/>
        <a:lstStyle/>
        <a:p>
          <a:pPr algn="ctr"/>
          <a:endParaRPr lang="hu-HU"/>
        </a:p>
      </dgm:t>
    </dgm:pt>
    <dgm:pt modelId="{D77957B5-F068-4B10-94E5-CA0279635365}" type="sibTrans" cxnId="{A7899640-43D2-463C-B27C-7D34E6A69958}">
      <dgm:prSet/>
      <dgm:spPr/>
      <dgm:t>
        <a:bodyPr/>
        <a:lstStyle/>
        <a:p>
          <a:pPr algn="ctr"/>
          <a:endParaRPr lang="hu-HU"/>
        </a:p>
      </dgm:t>
    </dgm:pt>
    <dgm:pt modelId="{9017D976-CCCC-4E4A-997D-E0095276A2C9}">
      <dgm:prSet phldrT="[Szöveg]" custT="1"/>
      <dgm:spPr/>
      <dgm:t>
        <a:bodyPr/>
        <a:lstStyle/>
        <a:p>
          <a:pPr algn="ctr"/>
          <a:r>
            <a:rPr lang="hu-HU" sz="1600" b="1" dirty="0" smtClean="0"/>
            <a:t>Alaptámogatás</a:t>
          </a:r>
          <a:endParaRPr lang="hu-HU" sz="1800" b="1" dirty="0"/>
        </a:p>
      </dgm:t>
    </dgm:pt>
    <dgm:pt modelId="{994BCB7C-D872-4DB3-AF5B-4822D87D6A4C}" type="parTrans" cxnId="{EABF8A21-45C6-4DF3-AAF7-59A75F4A4304}">
      <dgm:prSet/>
      <dgm:spPr/>
      <dgm:t>
        <a:bodyPr/>
        <a:lstStyle/>
        <a:p>
          <a:pPr algn="ctr"/>
          <a:endParaRPr lang="hu-HU"/>
        </a:p>
      </dgm:t>
    </dgm:pt>
    <dgm:pt modelId="{A6BB8AE2-25E2-4953-B1C5-9362AB269896}" type="sibTrans" cxnId="{EABF8A21-45C6-4DF3-AAF7-59A75F4A4304}">
      <dgm:prSet/>
      <dgm:spPr/>
      <dgm:t>
        <a:bodyPr/>
        <a:lstStyle/>
        <a:p>
          <a:pPr algn="ctr"/>
          <a:endParaRPr lang="hu-HU"/>
        </a:p>
      </dgm:t>
    </dgm:pt>
    <dgm:pt modelId="{933F7A30-C0EC-4EDA-A98D-E96DF88383DF}">
      <dgm:prSet phldrT="[Szöveg]" custT="1"/>
      <dgm:spPr/>
      <dgm:t>
        <a:bodyPr/>
        <a:lstStyle/>
        <a:p>
          <a:pPr algn="ctr"/>
          <a:endParaRPr lang="hu-HU" sz="1800" b="1" dirty="0" smtClean="0"/>
        </a:p>
        <a:p>
          <a:pPr algn="ctr"/>
          <a:r>
            <a:rPr lang="hu-HU" sz="1600" b="1" dirty="0" smtClean="0"/>
            <a:t>Működési támogatás</a:t>
          </a:r>
          <a:endParaRPr lang="hu-HU" sz="1600" b="1" dirty="0"/>
        </a:p>
      </dgm:t>
    </dgm:pt>
    <dgm:pt modelId="{86C617CE-5A01-466E-BF37-E4484E4FD1A2}" type="sibTrans" cxnId="{8C5B0EB3-0702-434B-BE57-815594B5AF0C}">
      <dgm:prSet/>
      <dgm:spPr/>
      <dgm:t>
        <a:bodyPr/>
        <a:lstStyle/>
        <a:p>
          <a:pPr algn="ctr"/>
          <a:endParaRPr lang="hu-HU"/>
        </a:p>
      </dgm:t>
    </dgm:pt>
    <dgm:pt modelId="{E1BF07C3-393A-472C-BC3E-F23AD79B3DF6}" type="parTrans" cxnId="{8C5B0EB3-0702-434B-BE57-815594B5AF0C}">
      <dgm:prSet/>
      <dgm:spPr/>
      <dgm:t>
        <a:bodyPr/>
        <a:lstStyle/>
        <a:p>
          <a:pPr algn="ctr"/>
          <a:endParaRPr lang="hu-HU"/>
        </a:p>
      </dgm:t>
    </dgm:pt>
    <dgm:pt modelId="{9E843F1D-0DF6-4492-814B-E0E89B0D8925}" type="pres">
      <dgm:prSet presAssocID="{41E2804A-9148-4DCF-8F3F-0C13C5E3785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1CA9385-B517-4E77-AD56-28759E9ACF99}" type="pres">
      <dgm:prSet presAssocID="{41E2804A-9148-4DCF-8F3F-0C13C5E37851}" presName="comp1" presStyleCnt="0"/>
      <dgm:spPr/>
    </dgm:pt>
    <dgm:pt modelId="{A58EF02F-642B-4455-9AA3-A68CBD7A1820}" type="pres">
      <dgm:prSet presAssocID="{41E2804A-9148-4DCF-8F3F-0C13C5E37851}" presName="circle1" presStyleLbl="node1" presStyleIdx="0" presStyleCnt="3" custScaleX="159776" custScaleY="76858" custLinFactNeighborX="623"/>
      <dgm:spPr/>
      <dgm:t>
        <a:bodyPr/>
        <a:lstStyle/>
        <a:p>
          <a:endParaRPr lang="hu-HU"/>
        </a:p>
      </dgm:t>
    </dgm:pt>
    <dgm:pt modelId="{97DD4639-1680-41FC-B123-F1396016B0F7}" type="pres">
      <dgm:prSet presAssocID="{41E2804A-9148-4DCF-8F3F-0C13C5E3785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8A6947-47F9-4014-85FA-51F3BCB53AE4}" type="pres">
      <dgm:prSet presAssocID="{41E2804A-9148-4DCF-8F3F-0C13C5E37851}" presName="comp2" presStyleCnt="0"/>
      <dgm:spPr/>
    </dgm:pt>
    <dgm:pt modelId="{FFE446C6-7DFA-48CB-AC35-F2659BE6F05E}" type="pres">
      <dgm:prSet presAssocID="{41E2804A-9148-4DCF-8F3F-0C13C5E37851}" presName="circle2" presStyleLbl="node1" presStyleIdx="1" presStyleCnt="3" custScaleX="164457" custScaleY="81333"/>
      <dgm:spPr/>
      <dgm:t>
        <a:bodyPr/>
        <a:lstStyle/>
        <a:p>
          <a:endParaRPr lang="hu-HU"/>
        </a:p>
      </dgm:t>
    </dgm:pt>
    <dgm:pt modelId="{48653981-34FF-41D8-88BD-19498DEEF6C8}" type="pres">
      <dgm:prSet presAssocID="{41E2804A-9148-4DCF-8F3F-0C13C5E3785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38F659-54AD-4165-84B5-5159BEF9980D}" type="pres">
      <dgm:prSet presAssocID="{41E2804A-9148-4DCF-8F3F-0C13C5E37851}" presName="comp3" presStyleCnt="0"/>
      <dgm:spPr/>
    </dgm:pt>
    <dgm:pt modelId="{3EA35608-6C4E-44E2-9EE5-F2013BDFD2B7}" type="pres">
      <dgm:prSet presAssocID="{41E2804A-9148-4DCF-8F3F-0C13C5E37851}" presName="circle3" presStyleLbl="node1" presStyleIdx="2" presStyleCnt="3" custScaleX="142686" custScaleY="88809" custLinFactNeighborX="-355" custLinFactNeighborY="-4530"/>
      <dgm:spPr/>
      <dgm:t>
        <a:bodyPr/>
        <a:lstStyle/>
        <a:p>
          <a:endParaRPr lang="hu-HU"/>
        </a:p>
      </dgm:t>
    </dgm:pt>
    <dgm:pt modelId="{EBFD54E1-634E-4FE0-8CF9-8BF438D3BB18}" type="pres">
      <dgm:prSet presAssocID="{41E2804A-9148-4DCF-8F3F-0C13C5E3785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7899640-43D2-463C-B27C-7D34E6A69958}" srcId="{41E2804A-9148-4DCF-8F3F-0C13C5E37851}" destId="{4EB11A90-0A2A-4C04-BBF5-0CC665B1C3CE}" srcOrd="1" destOrd="0" parTransId="{471A2ED8-C5F3-405E-B94F-E7E863A0316B}" sibTransId="{D77957B5-F068-4B10-94E5-CA0279635365}"/>
    <dgm:cxn modelId="{200AAB4D-2651-4ACC-8B73-859D3E29F716}" type="presOf" srcId="{4EB11A90-0A2A-4C04-BBF5-0CC665B1C3CE}" destId="{48653981-34FF-41D8-88BD-19498DEEF6C8}" srcOrd="1" destOrd="0" presId="urn:microsoft.com/office/officeart/2005/8/layout/venn2"/>
    <dgm:cxn modelId="{6AF17888-FB50-4714-9742-23D6F6933C00}" type="presOf" srcId="{4EB11A90-0A2A-4C04-BBF5-0CC665B1C3CE}" destId="{FFE446C6-7DFA-48CB-AC35-F2659BE6F05E}" srcOrd="0" destOrd="0" presId="urn:microsoft.com/office/officeart/2005/8/layout/venn2"/>
    <dgm:cxn modelId="{8C5B0EB3-0702-434B-BE57-815594B5AF0C}" srcId="{41E2804A-9148-4DCF-8F3F-0C13C5E37851}" destId="{933F7A30-C0EC-4EDA-A98D-E96DF88383DF}" srcOrd="0" destOrd="0" parTransId="{E1BF07C3-393A-472C-BC3E-F23AD79B3DF6}" sibTransId="{86C617CE-5A01-466E-BF37-E4484E4FD1A2}"/>
    <dgm:cxn modelId="{A9E2829D-0016-4EB8-8A5E-A9CC016B40BD}" type="presOf" srcId="{9017D976-CCCC-4E4A-997D-E0095276A2C9}" destId="{EBFD54E1-634E-4FE0-8CF9-8BF438D3BB18}" srcOrd="1" destOrd="0" presId="urn:microsoft.com/office/officeart/2005/8/layout/venn2"/>
    <dgm:cxn modelId="{DA922193-1F16-4531-8E8D-94B85E81177D}" type="presOf" srcId="{9017D976-CCCC-4E4A-997D-E0095276A2C9}" destId="{3EA35608-6C4E-44E2-9EE5-F2013BDFD2B7}" srcOrd="0" destOrd="0" presId="urn:microsoft.com/office/officeart/2005/8/layout/venn2"/>
    <dgm:cxn modelId="{5D0A8089-6BB3-4614-87CB-A496A0743AF1}" type="presOf" srcId="{933F7A30-C0EC-4EDA-A98D-E96DF88383DF}" destId="{A58EF02F-642B-4455-9AA3-A68CBD7A1820}" srcOrd="0" destOrd="0" presId="urn:microsoft.com/office/officeart/2005/8/layout/venn2"/>
    <dgm:cxn modelId="{EABF8A21-45C6-4DF3-AAF7-59A75F4A4304}" srcId="{41E2804A-9148-4DCF-8F3F-0C13C5E37851}" destId="{9017D976-CCCC-4E4A-997D-E0095276A2C9}" srcOrd="2" destOrd="0" parTransId="{994BCB7C-D872-4DB3-AF5B-4822D87D6A4C}" sibTransId="{A6BB8AE2-25E2-4953-B1C5-9362AB269896}"/>
    <dgm:cxn modelId="{A81F761B-7F80-4C58-A8E5-A6010955E100}" type="presOf" srcId="{41E2804A-9148-4DCF-8F3F-0C13C5E37851}" destId="{9E843F1D-0DF6-4492-814B-E0E89B0D8925}" srcOrd="0" destOrd="0" presId="urn:microsoft.com/office/officeart/2005/8/layout/venn2"/>
    <dgm:cxn modelId="{E8FEC9B7-649A-4973-AD9D-FC173152453A}" type="presOf" srcId="{933F7A30-C0EC-4EDA-A98D-E96DF88383DF}" destId="{97DD4639-1680-41FC-B123-F1396016B0F7}" srcOrd="1" destOrd="0" presId="urn:microsoft.com/office/officeart/2005/8/layout/venn2"/>
    <dgm:cxn modelId="{D0D173BB-AA98-4D70-96FB-0E6CF5915527}" type="presParOf" srcId="{9E843F1D-0DF6-4492-814B-E0E89B0D8925}" destId="{11CA9385-B517-4E77-AD56-28759E9ACF99}" srcOrd="0" destOrd="0" presId="urn:microsoft.com/office/officeart/2005/8/layout/venn2"/>
    <dgm:cxn modelId="{282965E1-DD74-4496-868C-CA08C40D801A}" type="presParOf" srcId="{11CA9385-B517-4E77-AD56-28759E9ACF99}" destId="{A58EF02F-642B-4455-9AA3-A68CBD7A1820}" srcOrd="0" destOrd="0" presId="urn:microsoft.com/office/officeart/2005/8/layout/venn2"/>
    <dgm:cxn modelId="{0FDC0D69-3537-49C0-AF9B-27E2CF6FD3AD}" type="presParOf" srcId="{11CA9385-B517-4E77-AD56-28759E9ACF99}" destId="{97DD4639-1680-41FC-B123-F1396016B0F7}" srcOrd="1" destOrd="0" presId="urn:microsoft.com/office/officeart/2005/8/layout/venn2"/>
    <dgm:cxn modelId="{BDEFE6A5-7D98-4DB8-B1DA-215A6CB117DC}" type="presParOf" srcId="{9E843F1D-0DF6-4492-814B-E0E89B0D8925}" destId="{308A6947-47F9-4014-85FA-51F3BCB53AE4}" srcOrd="1" destOrd="0" presId="urn:microsoft.com/office/officeart/2005/8/layout/venn2"/>
    <dgm:cxn modelId="{C9FC473E-D730-49A5-9663-64A610466621}" type="presParOf" srcId="{308A6947-47F9-4014-85FA-51F3BCB53AE4}" destId="{FFE446C6-7DFA-48CB-AC35-F2659BE6F05E}" srcOrd="0" destOrd="0" presId="urn:microsoft.com/office/officeart/2005/8/layout/venn2"/>
    <dgm:cxn modelId="{DF68270C-22D0-4159-B6E9-55A8CFD40222}" type="presParOf" srcId="{308A6947-47F9-4014-85FA-51F3BCB53AE4}" destId="{48653981-34FF-41D8-88BD-19498DEEF6C8}" srcOrd="1" destOrd="0" presId="urn:microsoft.com/office/officeart/2005/8/layout/venn2"/>
    <dgm:cxn modelId="{03835928-BBF2-4989-B7D1-F5757A34BD95}" type="presParOf" srcId="{9E843F1D-0DF6-4492-814B-E0E89B0D8925}" destId="{8438F659-54AD-4165-84B5-5159BEF9980D}" srcOrd="2" destOrd="0" presId="urn:microsoft.com/office/officeart/2005/8/layout/venn2"/>
    <dgm:cxn modelId="{5657552B-0667-487A-A2E6-83BD4455D562}" type="presParOf" srcId="{8438F659-54AD-4165-84B5-5159BEF9980D}" destId="{3EA35608-6C4E-44E2-9EE5-F2013BDFD2B7}" srcOrd="0" destOrd="0" presId="urn:microsoft.com/office/officeart/2005/8/layout/venn2"/>
    <dgm:cxn modelId="{594F1930-8355-498C-BA9C-9863E8500B18}" type="presParOf" srcId="{8438F659-54AD-4165-84B5-5159BEF9980D}" destId="{EBFD54E1-634E-4FE0-8CF9-8BF438D3BB1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6B93-ED0D-4C64-AE7B-8F3A56322F75}">
      <dsp:nvSpPr>
        <dsp:cNvPr id="0" name=""/>
        <dsp:cNvSpPr/>
      </dsp:nvSpPr>
      <dsp:spPr>
        <a:xfrm rot="2549729">
          <a:off x="2033268" y="3854481"/>
          <a:ext cx="1402435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1402435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86DD4-B5AE-417A-822B-FDC2AE3B7DCB}">
      <dsp:nvSpPr>
        <dsp:cNvPr id="0" name=""/>
        <dsp:cNvSpPr/>
      </dsp:nvSpPr>
      <dsp:spPr>
        <a:xfrm rot="1115368">
          <a:off x="2128490" y="3683029"/>
          <a:ext cx="3410447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3410447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82D40-837B-4CD1-B20D-B8FA5A7266C3}">
      <dsp:nvSpPr>
        <dsp:cNvPr id="0" name=""/>
        <dsp:cNvSpPr/>
      </dsp:nvSpPr>
      <dsp:spPr>
        <a:xfrm rot="21414138">
          <a:off x="2215288" y="2896696"/>
          <a:ext cx="2968707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2968707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88A4B-F1A8-487D-85FD-A918855941FB}">
      <dsp:nvSpPr>
        <dsp:cNvPr id="0" name=""/>
        <dsp:cNvSpPr/>
      </dsp:nvSpPr>
      <dsp:spPr>
        <a:xfrm rot="20363647">
          <a:off x="2086572" y="2122931"/>
          <a:ext cx="4091646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4091646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A9C67-82DD-4E92-97D7-48BBC1032CFA}">
      <dsp:nvSpPr>
        <dsp:cNvPr id="0" name=""/>
        <dsp:cNvSpPr/>
      </dsp:nvSpPr>
      <dsp:spPr>
        <a:xfrm rot="19147736">
          <a:off x="2035402" y="2150644"/>
          <a:ext cx="1493377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1493377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9E028-8305-4603-95D0-7908CC977253}">
      <dsp:nvSpPr>
        <dsp:cNvPr id="0" name=""/>
        <dsp:cNvSpPr/>
      </dsp:nvSpPr>
      <dsp:spPr>
        <a:xfrm rot="6327743">
          <a:off x="1413798" y="3622862"/>
          <a:ext cx="429940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429940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FEBD8-55E8-4500-862C-071443C4BF0B}">
      <dsp:nvSpPr>
        <dsp:cNvPr id="0" name=""/>
        <dsp:cNvSpPr/>
      </dsp:nvSpPr>
      <dsp:spPr>
        <a:xfrm rot="15434116">
          <a:off x="1113040" y="2108808"/>
          <a:ext cx="972821" cy="25576"/>
        </a:xfrm>
        <a:custGeom>
          <a:avLst/>
          <a:gdLst/>
          <a:ahLst/>
          <a:cxnLst/>
          <a:rect l="0" t="0" r="0" b="0"/>
          <a:pathLst>
            <a:path>
              <a:moveTo>
                <a:pt x="0" y="12788"/>
              </a:moveTo>
              <a:lnTo>
                <a:pt x="972821" y="127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2E636-7B6F-45BB-A9FC-722BA40D643A}">
      <dsp:nvSpPr>
        <dsp:cNvPr id="0" name=""/>
        <dsp:cNvSpPr/>
      </dsp:nvSpPr>
      <dsp:spPr>
        <a:xfrm>
          <a:off x="1411865" y="2260594"/>
          <a:ext cx="1811071" cy="1448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DC228-33E6-41A2-B5B2-8105D6AED2C5}">
      <dsp:nvSpPr>
        <dsp:cNvPr id="0" name=""/>
        <dsp:cNvSpPr/>
      </dsp:nvSpPr>
      <dsp:spPr>
        <a:xfrm>
          <a:off x="206885" y="15870"/>
          <a:ext cx="2203212" cy="16428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Az oktatás területét érintő feladatok </a:t>
          </a:r>
          <a:endParaRPr lang="hu-HU" sz="1500" kern="1200" dirty="0"/>
        </a:p>
      </dsp:txBody>
      <dsp:txXfrm>
        <a:off x="529538" y="256454"/>
        <a:ext cx="1557906" cy="1161643"/>
      </dsp:txXfrm>
    </dsp:sp>
    <dsp:sp modelId="{7E3D1238-1BBF-4B73-904E-4B5236F9D275}">
      <dsp:nvSpPr>
        <dsp:cNvPr id="0" name=""/>
        <dsp:cNvSpPr/>
      </dsp:nvSpPr>
      <dsp:spPr>
        <a:xfrm>
          <a:off x="0" y="3817838"/>
          <a:ext cx="2580751" cy="2082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 bevonással, szemléletformálással a diszkriminációs jelenségek elleni küzdelemmel kapcsolatos feladatok </a:t>
          </a:r>
          <a:endParaRPr lang="hu-HU" sz="1500" kern="1200" dirty="0"/>
        </a:p>
      </dsp:txBody>
      <dsp:txXfrm>
        <a:off x="377942" y="4122780"/>
        <a:ext cx="1824867" cy="1472388"/>
      </dsp:txXfrm>
    </dsp:sp>
    <dsp:sp modelId="{404A5419-D447-4F1E-84F4-10E4E4A200EE}">
      <dsp:nvSpPr>
        <dsp:cNvPr id="0" name=""/>
        <dsp:cNvSpPr/>
      </dsp:nvSpPr>
      <dsp:spPr>
        <a:xfrm>
          <a:off x="2907195" y="162720"/>
          <a:ext cx="2402955" cy="17055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 foglalkoztatással, képzéssel, gazdasági integrációval összefüggő feladatok </a:t>
          </a:r>
          <a:endParaRPr lang="hu-HU" sz="1500" kern="1200" dirty="0"/>
        </a:p>
      </dsp:txBody>
      <dsp:txXfrm>
        <a:off x="3259100" y="412488"/>
        <a:ext cx="1699145" cy="1205989"/>
      </dsp:txXfrm>
    </dsp:sp>
    <dsp:sp modelId="{929A0F33-FC25-4E13-846F-389EBB677321}">
      <dsp:nvSpPr>
        <dsp:cNvPr id="0" name=""/>
        <dsp:cNvSpPr/>
      </dsp:nvSpPr>
      <dsp:spPr>
        <a:xfrm>
          <a:off x="5986576" y="103396"/>
          <a:ext cx="1928745" cy="19451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Területi hátrányok csökkentésével, illetve lakhatási problémákkal összefüggő feladatok </a:t>
          </a:r>
          <a:endParaRPr lang="hu-HU" sz="1500" kern="1200" dirty="0"/>
        </a:p>
      </dsp:txBody>
      <dsp:txXfrm>
        <a:off x="6269034" y="388254"/>
        <a:ext cx="1363829" cy="1375419"/>
      </dsp:txXfrm>
    </dsp:sp>
    <dsp:sp modelId="{F71CDE4B-B82D-4501-A745-0D9CDBB3E06F}">
      <dsp:nvSpPr>
        <dsp:cNvPr id="0" name=""/>
        <dsp:cNvSpPr/>
      </dsp:nvSpPr>
      <dsp:spPr>
        <a:xfrm>
          <a:off x="5179679" y="1982379"/>
          <a:ext cx="1950758" cy="1588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Az egészségügy területére vonatkozó feladatok </a:t>
          </a:r>
          <a:endParaRPr lang="hu-HU" sz="1500" kern="1200" dirty="0"/>
        </a:p>
      </dsp:txBody>
      <dsp:txXfrm>
        <a:off x="5465361" y="2215002"/>
        <a:ext cx="1379394" cy="1123200"/>
      </dsp:txXfrm>
    </dsp:sp>
    <dsp:sp modelId="{E2418CA1-A4FA-4518-937F-0AC6C27651D2}">
      <dsp:nvSpPr>
        <dsp:cNvPr id="0" name=""/>
        <dsp:cNvSpPr/>
      </dsp:nvSpPr>
      <dsp:spPr>
        <a:xfrm>
          <a:off x="5379605" y="3594012"/>
          <a:ext cx="2214536" cy="19882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 stratégia megvalósításának koordinációját szolgáló intézkedések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 dirty="0"/>
        </a:p>
      </dsp:txBody>
      <dsp:txXfrm>
        <a:off x="5703916" y="3885192"/>
        <a:ext cx="1565914" cy="1405938"/>
      </dsp:txXfrm>
    </dsp:sp>
    <dsp:sp modelId="{84867476-13A8-4654-B0AE-439187DF9AF3}">
      <dsp:nvSpPr>
        <dsp:cNvPr id="0" name=""/>
        <dsp:cNvSpPr/>
      </dsp:nvSpPr>
      <dsp:spPr>
        <a:xfrm>
          <a:off x="2789866" y="4137425"/>
          <a:ext cx="2482152" cy="1835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Gyermek jól-lét területét érintő feladatok</a:t>
          </a:r>
          <a:endParaRPr lang="hu-HU" sz="1500" kern="1200" dirty="0"/>
        </a:p>
      </dsp:txBody>
      <dsp:txXfrm>
        <a:off x="3153369" y="4406195"/>
        <a:ext cx="1755146" cy="1297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EF02F-642B-4455-9AA3-A68CBD7A1820}">
      <dsp:nvSpPr>
        <dsp:cNvPr id="0" name=""/>
        <dsp:cNvSpPr/>
      </dsp:nvSpPr>
      <dsp:spPr>
        <a:xfrm>
          <a:off x="848605" y="266200"/>
          <a:ext cx="5920140" cy="2847800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Működési támogatás</a:t>
          </a:r>
          <a:endParaRPr lang="hu-HU" sz="1600" b="1" kern="1200" dirty="0"/>
        </a:p>
      </dsp:txBody>
      <dsp:txXfrm>
        <a:off x="2774131" y="408590"/>
        <a:ext cx="2069088" cy="427170"/>
      </dsp:txXfrm>
    </dsp:sp>
    <dsp:sp modelId="{FFE446C6-7DFA-48CB-AC35-F2659BE6F05E}">
      <dsp:nvSpPr>
        <dsp:cNvPr id="0" name=""/>
        <dsp:cNvSpPr/>
      </dsp:nvSpPr>
      <dsp:spPr>
        <a:xfrm>
          <a:off x="1500497" y="1023156"/>
          <a:ext cx="4570188" cy="2260208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102612"/>
                <a:satOff val="-1119"/>
                <a:lumOff val="1278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02612"/>
                <a:satOff val="-1119"/>
                <a:lumOff val="1278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02612"/>
                <a:satOff val="-1119"/>
                <a:lumOff val="127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Feladattámogatás</a:t>
          </a:r>
          <a:endParaRPr lang="hu-HU" sz="1050" b="1" kern="1200" dirty="0"/>
        </a:p>
      </dsp:txBody>
      <dsp:txXfrm>
        <a:off x="2720738" y="1164419"/>
        <a:ext cx="2129707" cy="423789"/>
      </dsp:txXfrm>
    </dsp:sp>
    <dsp:sp modelId="{3EA35608-6C4E-44E2-9EE5-F2013BDFD2B7}">
      <dsp:nvSpPr>
        <dsp:cNvPr id="0" name=""/>
        <dsp:cNvSpPr/>
      </dsp:nvSpPr>
      <dsp:spPr>
        <a:xfrm>
          <a:off x="2457287" y="1709840"/>
          <a:ext cx="2643454" cy="1645308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smtClean="0"/>
            <a:t>Alaptámogatás</a:t>
          </a:r>
          <a:endParaRPr lang="hu-HU" sz="1800" b="1" kern="1200" dirty="0"/>
        </a:p>
      </dsp:txBody>
      <dsp:txXfrm>
        <a:off x="2844412" y="2121168"/>
        <a:ext cx="1869204" cy="822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A4E1D-AA84-4EF4-8418-C909177A212E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51388-DFD8-4AC4-A153-9FC26F54B16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4267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39A0-4C37-462D-B4B1-2E0254DA7397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33336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39A0-4C37-462D-B4B1-2E0254DA7397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3333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Stratégia második intézkedési terve 7 beavatkozási területen belül 144 összehangolt intézkedési programelemet tartalmaz, melyek mindegyike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komplex és koordinált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munkával valósul meg: 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Gyermek jól-lét területét érintő feladatok (25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Az oktatás területét érintő feladatok (36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foglalkoztatással, képzéssel, gazdasági integrációval összefüggő feladatok (25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Az egészségügy területére vonatkozó feladatok (10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Területi hátrányok csökkentésével, illetve lakhatási problémákkal összefüggő feladatok (17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bevonással, szemléletformálással, a diszkriminációs jelenségek elleni küzdelemmel kapcsolatos feladatok (18 intézkedés)</a:t>
            </a:r>
            <a:endParaRPr lang="hu-HU" dirty="0" smtClean="0">
              <a:effectLst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stratégia megvalósításának koordinációját szolgáló intézkedések (13 intézkedés)</a:t>
            </a:r>
            <a:endParaRPr lang="hu-HU" dirty="0" smtClean="0">
              <a:effectLst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1F5AE-A77D-4D45-ABCE-0471C1E2B73F}" type="slidenum">
              <a:rPr lang="hu-HU" smtClean="0">
                <a:solidFill>
                  <a:prstClr val="black"/>
                </a:solidFill>
              </a:rPr>
              <a:pPr/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749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39A0-4C37-462D-B4B1-2E0254DA739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401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51388-DFD8-4AC4-A153-9FC26F54B16F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40942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98538" y="685800"/>
            <a:ext cx="4860925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339A0-4C37-462D-B4B1-2E0254DA7397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401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2422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5829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685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738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1103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2941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3014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2911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2195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2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5318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0E20-3F5D-4D07-BB4B-76E5A58342D7}" type="datetimeFigureOut">
              <a:rPr lang="hu-HU" smtClean="0"/>
              <a:pPr/>
              <a:t>2018. 10. 10.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5776A-D039-4077-A9B0-C89507C1EEB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3366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many.h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i="1" dirty="0" smtClean="0"/>
              <a:t>„A múlt diktálja a jövőt?"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b="1" i="1" dirty="0" smtClean="0">
                <a:solidFill>
                  <a:srgbClr val="0070C0"/>
                </a:solidFill>
              </a:rPr>
              <a:t>30, illetve 20 év a családok és a gyermekek szolgálatában.</a:t>
            </a:r>
            <a:endParaRPr lang="hu-HU" sz="3200" b="1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864096"/>
          </a:xfrm>
        </p:spPr>
        <p:txBody>
          <a:bodyPr/>
          <a:lstStyle/>
          <a:p>
            <a:r>
              <a:rPr lang="hu-HU" sz="2000" b="1" i="1" dirty="0" smtClean="0">
                <a:solidFill>
                  <a:schemeClr val="tx1"/>
                </a:solidFill>
              </a:rPr>
              <a:t>Siófok, 2018. október 8-10.</a:t>
            </a:r>
            <a:endParaRPr lang="hu-HU" sz="2000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25609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Biztos Kezdet Gyerekház </a:t>
            </a:r>
            <a:br>
              <a:rPr lang="hu-HU" b="1" dirty="0">
                <a:solidFill>
                  <a:srgbClr val="0070C0"/>
                </a:solidFill>
              </a:rPr>
            </a:br>
            <a:r>
              <a:rPr lang="hu-HU" sz="3300" b="1" dirty="0">
                <a:solidFill>
                  <a:srgbClr val="0070C0"/>
                </a:solidFill>
              </a:rPr>
              <a:t>tervezett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539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300" dirty="0"/>
              <a:t>A tervezet lehetőséget biztosít az EFOP 1.4.3 pályázaton nyert Biztos Kezdet Gyerekházak tekintetében a </a:t>
            </a:r>
            <a:r>
              <a:rPr lang="hu-HU" sz="2300" b="1" dirty="0"/>
              <a:t>szolgáltatói nyilvántartásba</a:t>
            </a:r>
            <a:r>
              <a:rPr lang="hu-HU" sz="2300" dirty="0"/>
              <a:t> legfeljebb 18 hónap időtartamra történő </a:t>
            </a:r>
            <a:r>
              <a:rPr lang="hu-HU" sz="2300" b="1" dirty="0"/>
              <a:t>ideiglenes bejegyzésre.</a:t>
            </a:r>
            <a:r>
              <a:rPr lang="hu-HU" sz="2300" dirty="0"/>
              <a:t> </a:t>
            </a:r>
            <a:endParaRPr lang="hu-HU" sz="2300" dirty="0" smtClean="0"/>
          </a:p>
          <a:p>
            <a:pPr marL="0" indent="0" algn="just">
              <a:buNone/>
            </a:pPr>
            <a:r>
              <a:rPr lang="hu-HU" sz="2300" dirty="0" smtClean="0"/>
              <a:t>Az </a:t>
            </a:r>
            <a:r>
              <a:rPr lang="hu-HU" sz="2300" dirty="0"/>
              <a:t>uniós forrásból tevékenységüket megkezdő Biztos Kezdet Gyerekházak </a:t>
            </a:r>
            <a:r>
              <a:rPr lang="hu-HU" sz="2300" dirty="0" smtClean="0"/>
              <a:t>tekintetében: </a:t>
            </a:r>
          </a:p>
          <a:p>
            <a:pPr algn="just"/>
            <a:r>
              <a:rPr lang="hu-HU" sz="2300" dirty="0" smtClean="0"/>
              <a:t>fennáll </a:t>
            </a:r>
            <a:r>
              <a:rPr lang="hu-HU" sz="2300" dirty="0"/>
              <a:t>egy ún. előkészítési szakasz, </a:t>
            </a:r>
            <a:endParaRPr lang="hu-HU" sz="2300" dirty="0" smtClean="0"/>
          </a:p>
          <a:p>
            <a:pPr algn="just"/>
            <a:r>
              <a:rPr lang="hu-HU" sz="2300" dirty="0" smtClean="0"/>
              <a:t>a </a:t>
            </a:r>
            <a:r>
              <a:rPr lang="hu-HU" sz="2300" dirty="0"/>
              <a:t>Gyvt.-ben és a végrehajtási rendeletekben előírt feltételeket még nem tudják teljes mértékben teljesíteni, </a:t>
            </a:r>
            <a:endParaRPr lang="hu-HU" sz="2300" dirty="0" smtClean="0"/>
          </a:p>
          <a:p>
            <a:pPr algn="just"/>
            <a:r>
              <a:rPr lang="hu-HU" sz="2300" dirty="0" smtClean="0"/>
              <a:t>de </a:t>
            </a:r>
            <a:r>
              <a:rPr lang="hu-HU" sz="2300" dirty="0"/>
              <a:t>szolgáltatást már nyújtanak, amit a Gyvt. szerint csak a szolgáltatói nyilvántartásba történő bejegyzés birtokában tehetnek meg. </a:t>
            </a:r>
          </a:p>
        </p:txBody>
      </p:sp>
    </p:spTree>
    <p:extLst>
      <p:ext uri="{BB962C8B-B14F-4D97-AF65-F5344CB8AC3E}">
        <p14:creationId xmlns:p14="http://schemas.microsoft.com/office/powerpoint/2010/main" xmlns="" val="808753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70C0"/>
                </a:solidFill>
              </a:rPr>
              <a:t>Tanoda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600" dirty="0"/>
              <a:t>A tanodák hazai forrásból történő továbbfinanszírozásának fedezetét </a:t>
            </a:r>
            <a:r>
              <a:rPr lang="hu-HU" sz="2600" b="1" u="sng" dirty="0"/>
              <a:t>2019. évre</a:t>
            </a:r>
            <a:r>
              <a:rPr lang="hu-HU" sz="2600" dirty="0"/>
              <a:t> a Magyarország 2019. évi központi költségvetéséről szóló törvény biztosítja. A tanodák működtetésére </a:t>
            </a:r>
            <a:r>
              <a:rPr lang="hu-HU" sz="2600" b="1" u="sng" dirty="0"/>
              <a:t>2507,0 millió Ft</a:t>
            </a:r>
            <a:r>
              <a:rPr lang="hu-HU" sz="2600" dirty="0"/>
              <a:t> támogatás került megállapításra [</a:t>
            </a:r>
            <a:r>
              <a:rPr lang="x-none" sz="2600"/>
              <a:t>Magyarország 2019. évi központi költségvetéséről</a:t>
            </a:r>
            <a:r>
              <a:rPr lang="hu-HU" sz="2600" dirty="0"/>
              <a:t> szóló 2018. évi L. törvény 1. melléklet XX. Fejezet, 20. cím, 59. alcím, 2. jogcímcsoport].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84082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smtClean="0">
                <a:solidFill>
                  <a:srgbClr val="0070C0"/>
                </a:solidFill>
              </a:rPr>
              <a:t>Tanoda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856" y="1375298"/>
            <a:ext cx="8229600" cy="42050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sz="3100" b="1" i="1" dirty="0" smtClean="0"/>
              <a:t>Gyvt. - 38/B</a:t>
            </a:r>
            <a:r>
              <a:rPr lang="hu-HU" sz="3100" b="1" i="1" dirty="0"/>
              <a:t>. § </a:t>
            </a:r>
            <a:r>
              <a:rPr lang="hu-HU" sz="3100" i="1" dirty="0"/>
              <a:t>(1) A tanoda olyan, elsősorban rendszeres gyermekvédelmi kedvezményben részesülő, vagy hátrányos helyzetű vagy halmozottan hátrányos helyzetű gyermekek és kivételesen fiatal felnőttek számára nyújtott, önkéntesen igénybe vehető társadalmi felzárkózást segítő, a személyiségfejlődés egészét szem előtt tartó, prevenciós szolgáltatás, amely az </a:t>
            </a:r>
            <a:r>
              <a:rPr lang="hu-HU" sz="3100" i="1" dirty="0" err="1"/>
              <a:t>Nktv</a:t>
            </a:r>
            <a:r>
              <a:rPr lang="hu-HU" sz="3100" i="1" dirty="0"/>
              <a:t>. szerinti kötelező tanórai és egyéb foglalkozásokon való részvétel idején kívül, valamint a tanítási szünetekben segíti elő a szociokulturális hátrányok kompenzálását, a tanulmányok folytatását, a társadalomba való sikeres beilleszkedést, az életpálya-tervezést és a szabadidő hasznos eltöltését.</a:t>
            </a:r>
          </a:p>
          <a:p>
            <a:pPr marL="0" indent="0" algn="just">
              <a:buNone/>
            </a:pPr>
            <a:r>
              <a:rPr lang="hu-HU" sz="3100" i="1" dirty="0" smtClean="0"/>
              <a:t>(</a:t>
            </a:r>
            <a:r>
              <a:rPr lang="hu-HU" sz="3100" i="1" dirty="0"/>
              <a:t>2) A tanoda a szolgáltatásait a helyi sajátosságokra és a gyermekek egyéni szükségleteire építve, a szülők bevonásával, a gyermek nevelési-oktatási intézményével, a család- és gyermekjóléti szolgálattal, a család- és gyermekjóléti központtal, a helyben elérhető egyéb, az érintett korosztály számára szolgáltatást nyújtó intézménnyel, valamint szükség esetén a gyermekvédelmi jelzőrendszer egyéb tagjával együttműködve nyújtja. A szolgáltatásnyújtás helyszínén kizárólag tanoda ellátás biztosítható.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76645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31282"/>
            <a:ext cx="8229600" cy="543807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sz="2900" b="1" dirty="0"/>
              <a:t>A tanoda szolgáltatási idejének</a:t>
            </a:r>
            <a:r>
              <a:rPr lang="hu-HU" sz="2900" dirty="0"/>
              <a:t> heti átlagban el kell érnie a minimum </a:t>
            </a:r>
            <a:r>
              <a:rPr lang="hu-HU" sz="2900" b="1" dirty="0"/>
              <a:t>20 órás időtartamot</a:t>
            </a:r>
            <a:r>
              <a:rPr lang="hu-HU" sz="2900" dirty="0"/>
              <a:t>, éves szinten a tanodának </a:t>
            </a:r>
            <a:r>
              <a:rPr lang="hu-HU" sz="2900" b="1" dirty="0"/>
              <a:t>legalább 192 napon</a:t>
            </a:r>
            <a:r>
              <a:rPr lang="hu-HU" sz="2900" dirty="0"/>
              <a:t> biztosítania kell a szolgáltatást. A tanodával kapcsolatban további elvárás, hogy hetente </a:t>
            </a:r>
            <a:r>
              <a:rPr lang="hu-HU" sz="2900" b="1" dirty="0"/>
              <a:t>legalább 4 napon </a:t>
            </a:r>
            <a:r>
              <a:rPr lang="hu-HU" sz="2900" dirty="0"/>
              <a:t>szolgáltatást kell nyújtania. A tanoda szolgáltatás nem csak a tanoda saját kizárólagos használatú közösségi terében nyújtható, a tanítási év során azonban a heti 20 óra kötelező szolgáltatási időbe a tanodán kívül nyújtott szolgáltatások időtartama nem számít bele. </a:t>
            </a:r>
            <a:endParaRPr lang="hu-HU" sz="2900" dirty="0" smtClean="0"/>
          </a:p>
          <a:p>
            <a:pPr marL="0" indent="0" algn="just">
              <a:buNone/>
            </a:pPr>
            <a:endParaRPr lang="hu-HU" sz="2900" dirty="0"/>
          </a:p>
          <a:p>
            <a:pPr marL="0" indent="0" algn="just">
              <a:buNone/>
            </a:pPr>
            <a:r>
              <a:rPr lang="hu-HU" sz="2900" dirty="0" smtClean="0"/>
              <a:t>A </a:t>
            </a:r>
            <a:r>
              <a:rPr lang="hu-HU" sz="2900" dirty="0"/>
              <a:t>tervezet meghatározza a tanoda kötelezően ellátandó feladatait, amelyeket a heti 20 óra kötelező szolgáltatási időben biztosítani kell. Ezek a következők</a:t>
            </a:r>
            <a:r>
              <a:rPr lang="hu-HU" sz="2900" dirty="0" smtClean="0"/>
              <a:t>:</a:t>
            </a:r>
            <a:endParaRPr lang="hu-HU" sz="2900" dirty="0"/>
          </a:p>
          <a:p>
            <a:pPr algn="just"/>
            <a:r>
              <a:rPr lang="hu-HU" sz="2700" dirty="0"/>
              <a:t>a tanodát rendszeresen igénybe vevők tanulását, továbbtanulását, pályaválasztását és életpálya-építését elősegítő szakmai szolgáltatások,</a:t>
            </a:r>
          </a:p>
          <a:p>
            <a:pPr algn="just"/>
            <a:r>
              <a:rPr lang="hu-HU" sz="2700" dirty="0" smtClean="0"/>
              <a:t>a </a:t>
            </a:r>
            <a:r>
              <a:rPr lang="hu-HU" sz="2700" dirty="0"/>
              <a:t>tanodát rendszeresen igénybe vevők iskolai lemorzsolódását megelőző programok,</a:t>
            </a:r>
          </a:p>
          <a:p>
            <a:pPr algn="just"/>
            <a:r>
              <a:rPr lang="hu-HU" sz="2700" dirty="0" smtClean="0"/>
              <a:t>tanévenként </a:t>
            </a:r>
            <a:r>
              <a:rPr lang="hu-HU" sz="2700" b="1" dirty="0">
                <a:solidFill>
                  <a:srgbClr val="FF0000"/>
                </a:solidFill>
              </a:rPr>
              <a:t>két</a:t>
            </a:r>
            <a:r>
              <a:rPr lang="hu-HU" sz="2700" dirty="0"/>
              <a:t> alkalommal a tanodát rendszeresen igénybe vevők egyéni fejlesztését segítő mérések,</a:t>
            </a:r>
          </a:p>
          <a:p>
            <a:pPr algn="just"/>
            <a:r>
              <a:rPr lang="hu-HU" sz="2700" dirty="0" smtClean="0"/>
              <a:t>a </a:t>
            </a:r>
            <a:r>
              <a:rPr lang="hu-HU" sz="2700" dirty="0"/>
              <a:t>tanodát rendszeresen igénybe vevők számára a szabadidő hasznos eltöltését segítő programok,</a:t>
            </a:r>
          </a:p>
          <a:p>
            <a:pPr algn="just"/>
            <a:r>
              <a:rPr lang="hu-HU" sz="2700" dirty="0" smtClean="0"/>
              <a:t>a </a:t>
            </a:r>
            <a:r>
              <a:rPr lang="hu-HU" sz="2700" dirty="0"/>
              <a:t>tanodát rendszeresen igénybe vevők számára tanévenként legalább három, a tanodán kívül megszervezett sport- vagy kulturális program,</a:t>
            </a:r>
          </a:p>
          <a:p>
            <a:pPr algn="just"/>
            <a:r>
              <a:rPr lang="hu-HU" sz="2700" dirty="0" smtClean="0"/>
              <a:t>tanévenként </a:t>
            </a:r>
            <a:r>
              <a:rPr lang="hu-HU" sz="2700" dirty="0"/>
              <a:t>legalább 90 fő részvételével nyitott tanodai program, </a:t>
            </a:r>
          </a:p>
          <a:p>
            <a:pPr algn="just"/>
            <a:r>
              <a:rPr lang="hu-HU" sz="2700" dirty="0" smtClean="0"/>
              <a:t>tanévenként </a:t>
            </a:r>
            <a:r>
              <a:rPr lang="hu-HU" sz="2700" dirty="0"/>
              <a:t>legalább két családlátogatás a tanodát rendszeresen igénybe vevők családjainál, </a:t>
            </a:r>
          </a:p>
          <a:p>
            <a:pPr algn="just"/>
            <a:r>
              <a:rPr lang="hu-HU" sz="2700" dirty="0" smtClean="0"/>
              <a:t>tanévenként </a:t>
            </a:r>
            <a:r>
              <a:rPr lang="hu-HU" sz="2700" dirty="0"/>
              <a:t>legalább négy családi közösségi program</a:t>
            </a:r>
            <a:r>
              <a:rPr lang="hu-HU" sz="2700" dirty="0" smtClean="0"/>
              <a:t>.</a:t>
            </a:r>
          </a:p>
          <a:p>
            <a:pPr marL="0" indent="0" algn="just">
              <a:buNone/>
            </a:pPr>
            <a:r>
              <a:rPr lang="hu-HU" sz="2900" dirty="0" smtClean="0"/>
              <a:t>A </a:t>
            </a:r>
            <a:r>
              <a:rPr lang="hu-HU" sz="2900" dirty="0"/>
              <a:t>nevelési-oktatási intézmények működési rendjéhez igazodóan tanítási napokon tanoda szolgáltatás kizárólag a kötelező tanórai és egyéb foglalkozások idején kívül nyújtható. Tanoda szolgáltatás hétvégén és a tanítási szünetekben is biztosítható.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19672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5298"/>
            <a:ext cx="8229600" cy="4205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dirty="0"/>
              <a:t>A tervezet részletesen meghatározza a </a:t>
            </a:r>
            <a:r>
              <a:rPr lang="hu-HU" sz="1800" b="1" dirty="0"/>
              <a:t>tanoda együttműködési kötelezettségének tartalmát</a:t>
            </a:r>
            <a:r>
              <a:rPr lang="hu-HU" sz="1800" dirty="0"/>
              <a:t> mind a nevelési-oktatási intézmények, mind a család- és gyermekjóléti szolgáltatást nyújtók irányában. </a:t>
            </a: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dirty="0" smtClean="0"/>
              <a:t>Fontos </a:t>
            </a:r>
            <a:r>
              <a:rPr lang="hu-HU" sz="1800" dirty="0"/>
              <a:t>hangsúlyozni, hogy a tanoda is a gyermekvédelmi jelzőrendszer része, jelzési kötelezettséggel tartozik a család- és gyermekjóléti szolgálat felé, ha a gyermek veszélyeztetettségét észleli. A család- és gyermekjóléti szolgálat, központ közreműködhet a tanoda szolgáltatás igénybevételében, de javaslata nyomán a tanoda nem köteles szolgáltatást nyújtani az érintett gyermek számára.</a:t>
            </a:r>
          </a:p>
          <a:p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502523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dirty="0" smtClean="0"/>
              <a:t>A tanoda a család-és gyermekjóléti szolgálattal, illetve a család- és gyermekjóléti központtal való együttműködése keretében:</a:t>
            </a:r>
          </a:p>
          <a:p>
            <a:pPr algn="just">
              <a:buFontTx/>
              <a:buChar char="-"/>
            </a:pPr>
            <a:r>
              <a:rPr lang="hu-HU" sz="2400" dirty="0" smtClean="0"/>
              <a:t>meghívásra részt vesz a tanodát rendszeresen igénybe vevők ügyében tartott esetmegbeszélésen;</a:t>
            </a:r>
          </a:p>
          <a:p>
            <a:pPr algn="just">
              <a:buFontTx/>
              <a:buChar char="-"/>
            </a:pPr>
            <a:r>
              <a:rPr lang="hu-HU" sz="2400" dirty="0"/>
              <a:t>a</a:t>
            </a:r>
            <a:r>
              <a:rPr lang="hu-HU" sz="2400" dirty="0" smtClean="0"/>
              <a:t>dott gyermek ügyében egyeztetést folytat a tanoda szolgáltatás igénybevételi lehetőségeiről; </a:t>
            </a:r>
          </a:p>
          <a:p>
            <a:pPr algn="just">
              <a:buFontTx/>
              <a:buChar char="-"/>
            </a:pPr>
            <a:r>
              <a:rPr lang="hu-HU" sz="2400" dirty="0"/>
              <a:t>é</a:t>
            </a:r>
            <a:r>
              <a:rPr lang="hu-HU" sz="2400" dirty="0" smtClean="0"/>
              <a:t>vente legalább egyszer tájékoztatást nyújt a család- és gyermekjóléti szolgáltatónak a tanoda működésének tapasztalatairól,szolgáltatásaiban és az igénybevétel módjában esetlegesen bekövetkező változásokról. </a:t>
            </a:r>
          </a:p>
        </p:txBody>
      </p:sp>
    </p:spTree>
    <p:extLst>
      <p:ext uri="{BB962C8B-B14F-4D97-AF65-F5344CB8AC3E}">
        <p14:creationId xmlns:p14="http://schemas.microsoft.com/office/powerpoint/2010/main" xmlns="" val="3283834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600" b="1" dirty="0"/>
              <a:t>A tanoda szolgáltatás rendszeres igénybevételét</a:t>
            </a:r>
            <a:r>
              <a:rPr lang="hu-HU" sz="1600" dirty="0"/>
              <a:t> a következők szerint határozza meg a tervezet:</a:t>
            </a:r>
          </a:p>
          <a:p>
            <a:pPr lvl="1" algn="just"/>
            <a:r>
              <a:rPr lang="hu-HU" sz="1600" dirty="0" smtClean="0"/>
              <a:t>rendszeres </a:t>
            </a:r>
            <a:r>
              <a:rPr lang="hu-HU" sz="1600" dirty="0"/>
              <a:t>igénybe vevőként az általános iskolai vagy középfokú iskolai tanulmányaikat folytató gyermekeket, fiatal felnőtteket lehet beszámítani</a:t>
            </a:r>
            <a:r>
              <a:rPr lang="hu-HU" sz="1600" dirty="0" smtClean="0"/>
              <a:t>,</a:t>
            </a:r>
          </a:p>
          <a:p>
            <a:pPr lvl="1" algn="just"/>
            <a:r>
              <a:rPr lang="hu-HU" sz="1600" dirty="0" smtClean="0"/>
              <a:t>az </a:t>
            </a:r>
            <a:r>
              <a:rPr lang="hu-HU" sz="1600" dirty="0"/>
              <a:t>érintetteknek legalább heti két alkalommal és összesen legalább négy óra időtartamban ott kell lenniük a tanodában, vagy részt kell venniük a tanodai programokon, </a:t>
            </a:r>
            <a:endParaRPr lang="hu-HU" sz="1600" dirty="0" smtClean="0"/>
          </a:p>
          <a:p>
            <a:pPr lvl="1" algn="just"/>
            <a:r>
              <a:rPr lang="hu-HU" sz="1600" dirty="0" smtClean="0"/>
              <a:t>kollégiumi </a:t>
            </a:r>
            <a:r>
              <a:rPr lang="hu-HU" sz="1600" dirty="0"/>
              <a:t>ellátásban részesülő vagy nem a tanoda szerinti település nevelési-oktatási intézményében tanuló gyermeknek, fiatal felnőttnek összesen legalább heti négy óra időtartamban kell a tanoda szolgáltatásait igénybe venniük, tekintettel arra, hogy ők jellemzően csak hétvégén tudnak a tanodába elmenni.</a:t>
            </a:r>
          </a:p>
          <a:p>
            <a:pPr marL="0" indent="0" algn="just">
              <a:buNone/>
            </a:pPr>
            <a:r>
              <a:rPr lang="hu-HU" sz="1600" dirty="0"/>
              <a:t>A tanodát rendszeresen igénybe vevőkkel kapcsolatos további elvárás, hogy </a:t>
            </a:r>
            <a:r>
              <a:rPr lang="hu-HU" sz="1600" b="1" dirty="0"/>
              <a:t>legalább 70%-uk</a:t>
            </a:r>
            <a:r>
              <a:rPr lang="hu-HU" sz="1600" dirty="0"/>
              <a:t> rendszeres gyermekvédelmi kedvezményben részesülő, vagy nevelésbe vett gyermek, vagy utógondozói ellátásban részesülő fiatal felnőtt legyen. </a:t>
            </a:r>
            <a:endParaRPr lang="hu-HU" sz="1600" dirty="0" smtClean="0"/>
          </a:p>
          <a:p>
            <a:pPr marL="0" indent="0" algn="just">
              <a:buNone/>
            </a:pPr>
            <a:r>
              <a:rPr lang="hu-HU" sz="1600" dirty="0" smtClean="0"/>
              <a:t>A rendszeres gyermekvédelmi kedvezményben részesülők legalább </a:t>
            </a:r>
            <a:r>
              <a:rPr lang="hu-HU" sz="1600" b="1" dirty="0" smtClean="0"/>
              <a:t>felének</a:t>
            </a:r>
            <a:r>
              <a:rPr lang="hu-HU" sz="1600" dirty="0" smtClean="0"/>
              <a:t> pedig egyúttal hátrányos vagy halmozottan hátrányos helyzetűnek is kell minősülnie. </a:t>
            </a:r>
          </a:p>
          <a:p>
            <a:pPr marL="0" indent="0" algn="just">
              <a:buNone/>
            </a:pPr>
            <a:r>
              <a:rPr lang="hu-HU" sz="1600" dirty="0" smtClean="0"/>
              <a:t>A </a:t>
            </a:r>
            <a:r>
              <a:rPr lang="hu-HU" sz="1600" dirty="0"/>
              <a:t>tanoda finanszírozása szempontjából meghatározó jelentőségű az az indikátor, hogy a szolgáltatást rendszeresen igénybe vevők létszámának </a:t>
            </a:r>
            <a:r>
              <a:rPr lang="hu-HU" sz="1600" b="1" dirty="0"/>
              <a:t>havi átlagban el kell érnie a 20 főt</a:t>
            </a:r>
            <a:r>
              <a:rPr lang="hu-HU" sz="1600" b="1" dirty="0" smtClean="0"/>
              <a:t>.</a:t>
            </a:r>
            <a:endParaRPr lang="hu-HU" sz="1600" b="1" dirty="0"/>
          </a:p>
          <a:p>
            <a:pPr marL="0" indent="0" algn="just">
              <a:buNone/>
            </a:pPr>
            <a:r>
              <a:rPr lang="hu-HU" sz="1600" dirty="0"/>
              <a:t>A tervezet melléklete meghatározza a tanoda szolgáltatás igénybevételéről vezetendő </a:t>
            </a:r>
            <a:r>
              <a:rPr lang="hu-HU" sz="1600" b="1" dirty="0"/>
              <a:t>jelenléti ív</a:t>
            </a:r>
            <a:r>
              <a:rPr lang="hu-HU" sz="1600" dirty="0"/>
              <a:t> adattartalmát</a:t>
            </a:r>
            <a:r>
              <a:rPr lang="hu-HU" sz="1600" dirty="0" smtClean="0"/>
              <a:t>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xmlns="" val="2749572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b="1" dirty="0"/>
              <a:t>A tanoda személyi feltételei</a:t>
            </a:r>
            <a:r>
              <a:rPr lang="hu-HU" sz="1800" dirty="0"/>
              <a:t> tekintetében nem a kötelező létszámminimumot határozza meg a rendelet, hanem a foglalkoztatottak </a:t>
            </a:r>
            <a:r>
              <a:rPr lang="hu-HU" sz="1800" b="1" dirty="0"/>
              <a:t>heti munkaidejét rögzíti 120 órában</a:t>
            </a:r>
            <a:r>
              <a:rPr lang="hu-HU" sz="1800" dirty="0"/>
              <a:t>. A 120 órából </a:t>
            </a:r>
            <a:r>
              <a:rPr lang="hu-HU" sz="1800" b="1" dirty="0"/>
              <a:t>80 órában </a:t>
            </a:r>
            <a:r>
              <a:rPr lang="hu-HU" sz="1800" dirty="0"/>
              <a:t>a rendeletben meghatározott </a:t>
            </a:r>
            <a:r>
              <a:rPr lang="hu-HU" sz="1800" b="1" dirty="0"/>
              <a:t>felsőfokú végzettségű személyt kell alkalmazni</a:t>
            </a:r>
            <a:r>
              <a:rPr lang="hu-HU" sz="1800" dirty="0"/>
              <a:t>. További előírás, hogy a foglalkoztatottak közül egy személynek el kell látnia a szakmai vezetői feladatokat. E személynek a tervezetben meghatározott </a:t>
            </a:r>
            <a:r>
              <a:rPr lang="hu-HU" sz="1800" b="1" dirty="0"/>
              <a:t>felsőfokú végzettséggel és legalább 2 éves tanodai tapasztalattal</a:t>
            </a:r>
            <a:r>
              <a:rPr lang="hu-HU" sz="1800" dirty="0"/>
              <a:t> kell rendelkeznie.</a:t>
            </a:r>
          </a:p>
          <a:p>
            <a:pPr marL="0" indent="0" algn="just">
              <a:buNone/>
            </a:pPr>
            <a:r>
              <a:rPr lang="hu-HU" sz="1800" dirty="0"/>
              <a:t> </a:t>
            </a:r>
          </a:p>
          <a:p>
            <a:pPr marL="0" indent="0" algn="just">
              <a:buNone/>
            </a:pPr>
            <a:r>
              <a:rPr lang="hu-HU" sz="1800" b="1" dirty="0"/>
              <a:t>A tanoda tárgyi feltételei</a:t>
            </a:r>
            <a:r>
              <a:rPr lang="hu-HU" sz="1800" dirty="0"/>
              <a:t> körében a leghangsúlyosabb, hogy a tanodának rendelkeznie kell egy kizárólagos használatú közösségi </a:t>
            </a:r>
            <a:r>
              <a:rPr lang="hu-HU" sz="1800" dirty="0" smtClean="0"/>
              <a:t>térrel (legalább </a:t>
            </a:r>
            <a:r>
              <a:rPr lang="hu-HU" sz="1800" b="1" dirty="0" smtClean="0"/>
              <a:t>30 négyzetméteres</a:t>
            </a:r>
            <a:r>
              <a:rPr lang="hu-HU" sz="1800" dirty="0" smtClean="0"/>
              <a:t>), </a:t>
            </a:r>
            <a:r>
              <a:rPr lang="hu-HU" sz="1800" dirty="0"/>
              <a:t>ami nem helyezkedhet el működő iskolai épületben. </a:t>
            </a: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dirty="0" smtClean="0"/>
              <a:t>Ezen </a:t>
            </a:r>
            <a:r>
              <a:rPr lang="hu-HU" sz="1800" dirty="0"/>
              <a:t>kívül a tanodának étkezési, tisztálkodási és egyéb higiénés </a:t>
            </a:r>
            <a:r>
              <a:rPr lang="hu-HU" sz="1800" b="1" dirty="0"/>
              <a:t>alapfeltételeket </a:t>
            </a:r>
            <a:r>
              <a:rPr lang="hu-HU" sz="1800" dirty="0"/>
              <a:t>is biztosítania kell. </a:t>
            </a: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94082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tervezet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b="1" dirty="0" smtClean="0"/>
              <a:t>Finanszírozás módja: </a:t>
            </a:r>
            <a:r>
              <a:rPr lang="hu-HU" sz="2000" dirty="0" smtClean="0"/>
              <a:t>A </a:t>
            </a:r>
            <a:r>
              <a:rPr lang="hu-HU" sz="2000" dirty="0"/>
              <a:t>támogató szolgáltatás és a közösségi ellátások finanszírozásának rendjéről szóló 191/2008. (VII. 30.) Korm. </a:t>
            </a:r>
            <a:r>
              <a:rPr lang="hu-HU" sz="2000" dirty="0" smtClean="0"/>
              <a:t>Rendelet alapján a tanoda szolgáltatást működtető fenntartóknak </a:t>
            </a:r>
            <a:r>
              <a:rPr lang="hu-HU" sz="2000" b="1" dirty="0" smtClean="0"/>
              <a:t>differenciáltan</a:t>
            </a:r>
            <a:r>
              <a:rPr lang="hu-HU" sz="2000" dirty="0" smtClean="0"/>
              <a:t> kerül megállapításra. 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dirty="0" smtClean="0"/>
              <a:t>A differenciálás a tanoda esetében az </a:t>
            </a:r>
            <a:r>
              <a:rPr lang="hu-HU" sz="2000" b="1" dirty="0"/>
              <a:t>ellátott tanulók függvényében </a:t>
            </a:r>
            <a:r>
              <a:rPr lang="hu-HU" sz="2000" dirty="0" smtClean="0"/>
              <a:t>jár a </a:t>
            </a:r>
            <a:r>
              <a:rPr lang="hu-HU" sz="2000" dirty="0"/>
              <a:t>finanszírozási szerződéssel érintett teljes </a:t>
            </a:r>
            <a:r>
              <a:rPr lang="hu-HU" sz="2000" dirty="0" smtClean="0"/>
              <a:t>időszakban, hiszen </a:t>
            </a:r>
            <a:r>
              <a:rPr lang="hu-HU" sz="2000" dirty="0"/>
              <a:t>a szolgáltatást rendszeresen igénybe vevők létszámának </a:t>
            </a:r>
            <a:r>
              <a:rPr lang="hu-HU" sz="2000" b="1" dirty="0"/>
              <a:t>havi átlagban el kell érnie a 20 </a:t>
            </a:r>
            <a:r>
              <a:rPr lang="hu-HU" sz="2000" b="1" dirty="0" smtClean="0"/>
              <a:t>főt. (30)</a:t>
            </a:r>
            <a:endParaRPr lang="hu-HU" sz="2000" dirty="0" smtClean="0"/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dirty="0" smtClean="0"/>
              <a:t>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06752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8450312"/>
              </p:ext>
            </p:extLst>
          </p:nvPr>
        </p:nvGraphicFramePr>
        <p:xfrm>
          <a:off x="827584" y="2924944"/>
          <a:ext cx="7571184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artalom helye 2"/>
          <p:cNvSpPr txBox="1">
            <a:spLocks/>
          </p:cNvSpPr>
          <p:nvPr/>
        </p:nvSpPr>
        <p:spPr>
          <a:xfrm>
            <a:off x="457200" y="1484785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u-HU" sz="2000" dirty="0" smtClean="0"/>
              <a:t>A </a:t>
            </a:r>
            <a:r>
              <a:rPr lang="hu-HU" sz="2000" b="1" dirty="0" smtClean="0"/>
              <a:t>működési támogatás:</a:t>
            </a:r>
            <a:r>
              <a:rPr lang="hu-HU" sz="2000" dirty="0" smtClean="0"/>
              <a:t>  alaptámogatásból (személyi és közüzemi jellegű költségek</a:t>
            </a:r>
            <a:r>
              <a:rPr lang="hu-HU" sz="2000" dirty="0"/>
              <a:t>) összege minden szolgáltató esetén </a:t>
            </a:r>
            <a:r>
              <a:rPr lang="hu-HU" sz="2000" dirty="0" smtClean="0"/>
              <a:t>megegyezik; feladattámogatásból (az ellátott tanulók számától függően növekedik) </a:t>
            </a:r>
            <a:r>
              <a:rPr lang="hu-HU" sz="2000" dirty="0"/>
              <a:t>áll</a:t>
            </a:r>
            <a:r>
              <a:rPr lang="hu-HU" sz="200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49495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2874" y="104648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hu-HU" sz="2300" b="1" dirty="0">
                <a:solidFill>
                  <a:srgbClr val="0070C0"/>
                </a:solidFill>
                <a:ea typeface="+mj-ea"/>
                <a:cs typeface="Times New Roman" pitchFamily="18" charset="0"/>
              </a:rPr>
              <a:t>Előadás tartalma</a:t>
            </a:r>
          </a:p>
          <a:p>
            <a:pPr marL="0" indent="0" algn="ctr">
              <a:spcAft>
                <a:spcPts val="600"/>
              </a:spcAft>
              <a:buNone/>
              <a:defRPr/>
            </a:pPr>
            <a:endParaRPr lang="hu-HU" sz="2200" dirty="0"/>
          </a:p>
          <a:p>
            <a:pPr marL="0" indent="0" algn="ctr">
              <a:spcAft>
                <a:spcPts val="600"/>
              </a:spcAft>
              <a:buNone/>
              <a:defRPr/>
            </a:pPr>
            <a:r>
              <a:rPr lang="hu-HU" sz="2600" dirty="0" smtClean="0"/>
              <a:t>Stratégiai keretek</a:t>
            </a:r>
          </a:p>
          <a:p>
            <a:pPr marL="0" indent="0" algn="ctr">
              <a:spcAft>
                <a:spcPts val="600"/>
              </a:spcAft>
              <a:buNone/>
              <a:defRPr/>
            </a:pPr>
            <a:r>
              <a:rPr lang="hu-HU" sz="2600" dirty="0" smtClean="0"/>
              <a:t>Biztos Kezdet Gyerekház</a:t>
            </a:r>
          </a:p>
          <a:p>
            <a:pPr marL="0" indent="0" algn="ctr">
              <a:spcAft>
                <a:spcPts val="600"/>
              </a:spcAft>
              <a:buNone/>
              <a:defRPr/>
            </a:pPr>
            <a:r>
              <a:rPr lang="hu-HU" sz="2600" dirty="0" smtClean="0"/>
              <a:t>Tanoda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endParaRPr lang="hu-HU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05559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0070C0"/>
                </a:solidFill>
              </a:rPr>
              <a:t>Tanoda - Biztos Kezdet Gyerekház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400" dirty="0" smtClean="0"/>
              <a:t>Tervezet társadalmi egyeztetése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www.kormany.hu</a:t>
            </a: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Dokumentumok/2018/Emberi Erőforrások Minisztériuma/Jogszabálytervezetek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21025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5364543"/>
              </p:ext>
            </p:extLst>
          </p:nvPr>
        </p:nvGraphicFramePr>
        <p:xfrm>
          <a:off x="456902" y="914400"/>
          <a:ext cx="8200334" cy="5095146"/>
        </p:xfrm>
        <a:graphic>
          <a:graphicData uri="http://schemas.openxmlformats.org/drawingml/2006/table">
            <a:tbl>
              <a:tblPr/>
              <a:tblGrid>
                <a:gridCol w="2179987"/>
                <a:gridCol w="1144473"/>
                <a:gridCol w="1271460"/>
                <a:gridCol w="1621403"/>
                <a:gridCol w="1983011"/>
              </a:tblGrid>
              <a:tr h="38286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I. szakasz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II. szakasz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III. szakasz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IV. szakasz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2209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Pilot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Pilot kiterjesztése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Szolgáltató rendszerhez való illesztés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Szolgáltató rendszerben történő működés, illetve abból fakadó további pontosítás, korrekciók 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21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Roma szakkollégiumok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Biztos Kezdet Gyerekház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54581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Tanoda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2019. január 1.</a:t>
                      </a:r>
                    </a:p>
                  </a:txBody>
                  <a:tcPr marL="8780" marR="8780" marT="933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718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Roma lányok iskolaelhagyásának megelőzése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59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Kollégium Plusz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47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478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Időtartam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1-3(5) év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év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folyamatos</a:t>
                      </a:r>
                    </a:p>
                  </a:txBody>
                  <a:tcPr marL="8780" marR="8780" marT="93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6430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1" y="18288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Köszönöm a figyelmet!</a:t>
            </a:r>
            <a:b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u-H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hu-HU" sz="1800" dirty="0" err="1">
                <a:solidFill>
                  <a:srgbClr val="0070C0"/>
                </a:solidFill>
              </a:rPr>
              <a:t>i</a:t>
            </a:r>
            <a:r>
              <a:rPr lang="hu-HU" sz="1800" dirty="0" err="1" smtClean="0">
                <a:solidFill>
                  <a:srgbClr val="0070C0"/>
                </a:solidFill>
              </a:rPr>
              <a:t>van.soros</a:t>
            </a:r>
            <a:r>
              <a:rPr lang="hu-HU" sz="1800" dirty="0" smtClean="0">
                <a:solidFill>
                  <a:srgbClr val="0070C0"/>
                </a:solidFill>
              </a:rPr>
              <a:t>@</a:t>
            </a:r>
            <a:r>
              <a:rPr lang="hu-HU" sz="1800" dirty="0" err="1" smtClean="0">
                <a:solidFill>
                  <a:srgbClr val="0070C0"/>
                </a:solidFill>
              </a:rPr>
              <a:t>emmi.gov.hu</a:t>
            </a:r>
            <a:r>
              <a:rPr lang="hu-H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hu-H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hu-HU" sz="2900" dirty="0"/>
          </a:p>
        </p:txBody>
      </p:sp>
    </p:spTree>
    <p:extLst>
      <p:ext uri="{BB962C8B-B14F-4D97-AF65-F5344CB8AC3E}">
        <p14:creationId xmlns:p14="http://schemas.microsoft.com/office/powerpoint/2010/main" xmlns="" val="4019438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3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Stratégiai keretek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hu-HU" sz="2000" b="1" i="1" dirty="0" smtClean="0"/>
              <a:t>Európa </a:t>
            </a:r>
            <a:r>
              <a:rPr lang="hu-HU" sz="2000" b="1" i="1" dirty="0"/>
              <a:t>2020 stratégia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hu-HU" sz="2000" i="1" dirty="0"/>
              <a:t>	„A lemorzsolódási arányt 10% alá kell csökkenteni.” 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hu-HU" sz="2000" i="1" dirty="0"/>
              <a:t>	</a:t>
            </a:r>
            <a:r>
              <a:rPr lang="hu-HU" sz="2000" i="1" dirty="0" smtClean="0"/>
              <a:t>„20 </a:t>
            </a:r>
            <a:r>
              <a:rPr lang="hu-HU" sz="2000" i="1" dirty="0"/>
              <a:t>millióval csökkenteni kell a szegénység kockázatának kitett </a:t>
            </a:r>
            <a:r>
              <a:rPr lang="hu-HU" sz="2000" i="1" dirty="0" smtClean="0"/>
              <a:t>	lakosok 	számát.”</a:t>
            </a:r>
            <a:endParaRPr lang="hu-HU" sz="2000" i="1" dirty="0"/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hu-HU" sz="2000" b="1" i="1" dirty="0" smtClean="0"/>
              <a:t>Európai Roma Keretstratégia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hu-HU" sz="2000" i="1" dirty="0" smtClean="0"/>
              <a:t>	Iránylevek, főbb területek: oktatás, foglalkoztatás, egészségügy, 	lakhatás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70977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xmlns="" val="1673560492"/>
              </p:ext>
            </p:extLst>
          </p:nvPr>
        </p:nvGraphicFramePr>
        <p:xfrm>
          <a:off x="395181" y="691104"/>
          <a:ext cx="8369697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Ellipszis 15"/>
          <p:cNvSpPr/>
          <p:nvPr/>
        </p:nvSpPr>
        <p:spPr>
          <a:xfrm>
            <a:off x="1763330" y="2458017"/>
            <a:ext cx="2304258" cy="2148909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200" b="1" dirty="0">
                <a:solidFill>
                  <a:schemeClr val="bg1"/>
                </a:solidFill>
              </a:rPr>
              <a:t>Magyar Nemzeti Felzárkózási Stratégia II.</a:t>
            </a:r>
          </a:p>
        </p:txBody>
      </p:sp>
      <p:sp>
        <p:nvSpPr>
          <p:cNvPr id="17" name="Ellipszis 16"/>
          <p:cNvSpPr/>
          <p:nvPr/>
        </p:nvSpPr>
        <p:spPr>
          <a:xfrm>
            <a:off x="283729" y="1510577"/>
            <a:ext cx="792087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300" dirty="0">
                <a:solidFill>
                  <a:prstClr val="black"/>
                </a:solidFill>
              </a:rPr>
              <a:t>36</a:t>
            </a:r>
          </a:p>
        </p:txBody>
      </p:sp>
      <p:sp>
        <p:nvSpPr>
          <p:cNvPr id="18" name="Ellipszis 17"/>
          <p:cNvSpPr/>
          <p:nvPr/>
        </p:nvSpPr>
        <p:spPr>
          <a:xfrm>
            <a:off x="5291726" y="1377657"/>
            <a:ext cx="720080" cy="7920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19" name="Ellipszis 18"/>
          <p:cNvSpPr/>
          <p:nvPr/>
        </p:nvSpPr>
        <p:spPr>
          <a:xfrm>
            <a:off x="1043253" y="2900685"/>
            <a:ext cx="1092500" cy="109269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144</a:t>
            </a:r>
          </a:p>
        </p:txBody>
      </p:sp>
      <p:sp>
        <p:nvSpPr>
          <p:cNvPr id="20" name="Ellipszis 19"/>
          <p:cNvSpPr/>
          <p:nvPr/>
        </p:nvSpPr>
        <p:spPr>
          <a:xfrm>
            <a:off x="7405853" y="3087934"/>
            <a:ext cx="720080" cy="697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10</a:t>
            </a:r>
          </a:p>
        </p:txBody>
      </p:sp>
      <p:sp>
        <p:nvSpPr>
          <p:cNvPr id="21" name="Ellipszis 20"/>
          <p:cNvSpPr/>
          <p:nvPr/>
        </p:nvSpPr>
        <p:spPr>
          <a:xfrm>
            <a:off x="8188814" y="1424758"/>
            <a:ext cx="720080" cy="697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17</a:t>
            </a:r>
          </a:p>
        </p:txBody>
      </p:sp>
      <p:sp>
        <p:nvSpPr>
          <p:cNvPr id="22" name="Ellipszis 21"/>
          <p:cNvSpPr/>
          <p:nvPr/>
        </p:nvSpPr>
        <p:spPr>
          <a:xfrm>
            <a:off x="7667990" y="5038969"/>
            <a:ext cx="720080" cy="697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13</a:t>
            </a:r>
          </a:p>
        </p:txBody>
      </p:sp>
      <p:sp>
        <p:nvSpPr>
          <p:cNvPr id="23" name="Ellipszis 22"/>
          <p:cNvSpPr/>
          <p:nvPr/>
        </p:nvSpPr>
        <p:spPr>
          <a:xfrm>
            <a:off x="3874223" y="4534913"/>
            <a:ext cx="720080" cy="697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25</a:t>
            </a:r>
          </a:p>
        </p:txBody>
      </p:sp>
      <p:sp>
        <p:nvSpPr>
          <p:cNvPr id="24" name="Ellipszis 23"/>
          <p:cNvSpPr/>
          <p:nvPr/>
        </p:nvSpPr>
        <p:spPr>
          <a:xfrm>
            <a:off x="179158" y="4454091"/>
            <a:ext cx="720080" cy="6978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15955" tIns="57978" rIns="115955" bIns="57978" rtlCol="0" anchor="ctr"/>
          <a:lstStyle/>
          <a:p>
            <a:pPr algn="ctr"/>
            <a:r>
              <a:rPr lang="hu-HU" sz="2000" dirty="0">
                <a:solidFill>
                  <a:prstClr val="black"/>
                </a:solidFill>
              </a:rPr>
              <a:t>18</a:t>
            </a:r>
          </a:p>
        </p:txBody>
      </p: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37460" y="128185"/>
            <a:ext cx="8712968" cy="620688"/>
          </a:xfrm>
        </p:spPr>
        <p:txBody>
          <a:bodyPr>
            <a:noAutofit/>
          </a:bodyPr>
          <a:lstStyle/>
          <a:p>
            <a:pPr algn="ctr"/>
            <a:r>
              <a:rPr lang="hu-HU" sz="23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Magyar Nemzeti Társadalmi Felzárkózási Stratégia </a:t>
            </a:r>
            <a:r>
              <a:rPr lang="hu-HU" sz="2300" b="1" dirty="0" smtClean="0">
                <a:solidFill>
                  <a:srgbClr val="0070C0"/>
                </a:solidFill>
                <a:latin typeface="+mn-lt"/>
              </a:rPr>
              <a:t>intézkedéseinek beavatkozási területek szerinti megoszlása</a:t>
            </a:r>
            <a:endParaRPr lang="hu-HU" sz="23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701777" y="152400"/>
            <a:ext cx="7626668" cy="609600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70C0"/>
                </a:solidFill>
              </a:rPr>
              <a:t>Gyvt - Tanoda - Biztos Kezdet Gyerekház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0398" y="694678"/>
            <a:ext cx="8620054" cy="5263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hu-HU" sz="1800" dirty="0" smtClean="0"/>
          </a:p>
          <a:p>
            <a:pPr marL="0" indent="0" algn="just">
              <a:buNone/>
            </a:pPr>
            <a:r>
              <a:rPr lang="hu-HU" sz="1800" dirty="0" smtClean="0"/>
              <a:t>A gyermekek védelméről és gyámügyi </a:t>
            </a:r>
            <a:r>
              <a:rPr lang="hu-HU" sz="1800" dirty="0"/>
              <a:t>igazgatásról szóló 1997. évi XXXI. törvény </a:t>
            </a:r>
            <a:r>
              <a:rPr lang="hu-HU" sz="1800" dirty="0" smtClean="0"/>
              <a:t>módosítása: </a:t>
            </a:r>
            <a:r>
              <a:rPr lang="hu-HU" sz="1800" b="1" dirty="0"/>
              <a:t>gyermekek esélynövelő </a:t>
            </a:r>
            <a:r>
              <a:rPr lang="hu-HU" sz="1800" b="1" dirty="0" smtClean="0"/>
              <a:t>szolgáltatásai, mint új </a:t>
            </a:r>
            <a:r>
              <a:rPr lang="hu-HU" sz="1800" b="1" dirty="0"/>
              <a:t>gyermekjóléti </a:t>
            </a:r>
            <a:r>
              <a:rPr lang="hu-HU" sz="1800" b="1" dirty="0" smtClean="0"/>
              <a:t>alapellátás kerül bevezetésre.</a:t>
            </a:r>
          </a:p>
          <a:p>
            <a:pPr marL="0" indent="0" algn="just">
              <a:buNone/>
            </a:pPr>
            <a:endParaRPr lang="hu-HU" sz="1800" b="1" dirty="0"/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/>
              <a:t>gyermekek esélynövelő </a:t>
            </a:r>
            <a:r>
              <a:rPr lang="hu-HU" sz="1800" dirty="0" smtClean="0"/>
              <a:t>szolgáltatásai: Biztos </a:t>
            </a:r>
            <a:r>
              <a:rPr lang="hu-HU" sz="1800" dirty="0"/>
              <a:t>Kezdet Gyerekház </a:t>
            </a:r>
            <a:r>
              <a:rPr lang="hu-HU" sz="1800" dirty="0" smtClean="0"/>
              <a:t>és a </a:t>
            </a:r>
            <a:r>
              <a:rPr lang="hu-HU" sz="1800" dirty="0"/>
              <a:t>tanoda. </a:t>
            </a: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/>
              <a:t>gyermekek esélynövelő szolgáltatásai közül a Biztos Kezdet Gyerekházak szakmai és működési feltételeire vonatkozó szabályokat jelenleg a </a:t>
            </a:r>
            <a:r>
              <a:rPr lang="hu-HU" sz="1800" dirty="0" smtClean="0"/>
              <a:t>15/1998</a:t>
            </a:r>
            <a:r>
              <a:rPr lang="hu-HU" sz="1800" dirty="0"/>
              <a:t>. (IV. 30.) NM rendelet (a továbbiakban: </a:t>
            </a:r>
            <a:r>
              <a:rPr lang="hu-HU" sz="1800" dirty="0" err="1"/>
              <a:t>Nmr</a:t>
            </a:r>
            <a:r>
              <a:rPr lang="hu-HU" sz="1800" dirty="0"/>
              <a:t>.) tartalmazza. </a:t>
            </a:r>
            <a:endParaRPr lang="hu-HU" sz="1800" dirty="0" smtClean="0"/>
          </a:p>
          <a:p>
            <a:pPr marL="0" indent="0" algn="just">
              <a:buNone/>
            </a:pPr>
            <a:endParaRPr lang="hu-HU" sz="1800" dirty="0"/>
          </a:p>
          <a:p>
            <a:pPr marL="0" indent="0" algn="just">
              <a:buNone/>
            </a:pPr>
            <a:r>
              <a:rPr lang="hu-HU" sz="1800" dirty="0" smtClean="0"/>
              <a:t>A </a:t>
            </a:r>
            <a:r>
              <a:rPr lang="hu-HU" sz="1800" dirty="0"/>
              <a:t>gyermekek esélynövelő szolgáltatásai közül egy újabbnak, a tanodának a hazai jogrendszerbe való beillesztése, e szolgáltatások specialitásai, a klasszikus gyermekjóléti alapellátásoktól sok tekintetben való különbözőségük indokolja, hogy </a:t>
            </a:r>
            <a:r>
              <a:rPr lang="hu-HU" sz="1800" b="1" dirty="0"/>
              <a:t>szakmai végrehajtási rendelkezéseik önálló miniszteri rendeletben nyerjenek szabályozást</a:t>
            </a:r>
            <a:r>
              <a:rPr lang="hu-HU" sz="1800" dirty="0" smtClean="0"/>
              <a:t>.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xmlns="" val="2882515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Biztos Kezdet Gyerekház </a:t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sz="3300" b="1" dirty="0" smtClean="0">
                <a:solidFill>
                  <a:srgbClr val="0070C0"/>
                </a:solidFill>
              </a:rPr>
              <a:t>tervezett változások</a:t>
            </a:r>
            <a:endParaRPr lang="hu-HU" sz="33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sz="3100" b="1" dirty="0"/>
              <a:t>A Gyerekházak által nyújtott </a:t>
            </a:r>
            <a:r>
              <a:rPr lang="hu-HU" sz="3100" b="1" dirty="0" smtClean="0"/>
              <a:t>szolgáltatások:</a:t>
            </a:r>
            <a:r>
              <a:rPr lang="hu-HU" sz="3100" dirty="0" smtClean="0"/>
              <a:t> a </a:t>
            </a:r>
            <a:r>
              <a:rPr lang="hu-HU" sz="3100" dirty="0"/>
              <a:t>Gyerekház által megszervezendő közösségi rendezvények számának </a:t>
            </a:r>
            <a:r>
              <a:rPr lang="hu-HU" sz="3100" b="1" dirty="0"/>
              <a:t>éves szintű meghatározására</a:t>
            </a:r>
            <a:r>
              <a:rPr lang="hu-HU" sz="3100" dirty="0"/>
              <a:t> kerül sor </a:t>
            </a:r>
            <a:r>
              <a:rPr lang="hu-HU" sz="3100" b="1" dirty="0"/>
              <a:t>havi szintű </a:t>
            </a:r>
            <a:r>
              <a:rPr lang="hu-HU" sz="3100" b="1" dirty="0" smtClean="0"/>
              <a:t>helyett</a:t>
            </a:r>
            <a:r>
              <a:rPr lang="hu-HU" sz="3100" dirty="0" smtClean="0"/>
              <a:t>. </a:t>
            </a:r>
          </a:p>
          <a:p>
            <a:pPr marL="0" indent="0" algn="just">
              <a:buNone/>
            </a:pPr>
            <a:r>
              <a:rPr lang="hu-HU" sz="3100" dirty="0" smtClean="0"/>
              <a:t>A </a:t>
            </a:r>
            <a:r>
              <a:rPr lang="hu-HU" sz="3100" dirty="0"/>
              <a:t>tervezetben egyértelműen rögzítésre kerül továbbá, hogy a </a:t>
            </a:r>
            <a:r>
              <a:rPr lang="hu-HU" sz="3100" b="1" dirty="0"/>
              <a:t>Gyerekház csak kisétkezést (tízórait, uzsonnát) biztosít</a:t>
            </a:r>
            <a:r>
              <a:rPr lang="hu-HU" sz="3100" dirty="0"/>
              <a:t>, nem pedig a főétkezéseket. Pontosításra kerül a szülői kompetenciák fejlesztésére irányuló szolgáltatás leírása is.</a:t>
            </a:r>
          </a:p>
          <a:p>
            <a:pPr marL="0" indent="0" algn="just">
              <a:buNone/>
            </a:pPr>
            <a:endParaRPr lang="hu-HU" sz="3100" b="1" dirty="0" smtClean="0"/>
          </a:p>
          <a:p>
            <a:pPr marL="0" indent="0" algn="just">
              <a:buNone/>
            </a:pPr>
            <a:r>
              <a:rPr lang="hu-HU" sz="3100" b="1" dirty="0" smtClean="0"/>
              <a:t>A </a:t>
            </a:r>
            <a:r>
              <a:rPr lang="hu-HU" sz="3100" b="1" dirty="0"/>
              <a:t>Biztos Kezdet Gyerekház együttműködési kötelezettsége</a:t>
            </a:r>
            <a:r>
              <a:rPr lang="hu-HU" sz="3100" dirty="0"/>
              <a:t> a jelenlegihez képest részletesebben kerül meghatározásra, különös tekintettel a család- és gyermekjóléti szolgálattal, valamint a család- és gyermekjóléti központtal való együttműködésre. Megjelenik továbbá a rendeletben a Gyerekházak együttműködési kötelezettsége a módszertani támogatást nyújtó mentori hálózattal.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8956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Biztos Kezdet Gyerekház </a:t>
            </a:r>
            <a:br>
              <a:rPr lang="hu-HU" b="1" dirty="0">
                <a:solidFill>
                  <a:srgbClr val="0070C0"/>
                </a:solidFill>
              </a:rPr>
            </a:br>
            <a:r>
              <a:rPr lang="hu-HU" sz="3300" b="1" dirty="0">
                <a:solidFill>
                  <a:srgbClr val="0070C0"/>
                </a:solidFill>
              </a:rPr>
              <a:t>tervezett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400" b="1" dirty="0"/>
              <a:t>A Biztos Kezdet Gyerekházak nyitva tartása</a:t>
            </a:r>
            <a:r>
              <a:rPr lang="hu-HU" sz="1400" dirty="0"/>
              <a:t> tekintetében a jelenlegi szabályozáshoz képest </a:t>
            </a:r>
            <a:r>
              <a:rPr lang="hu-HU" sz="1400" dirty="0" err="1"/>
              <a:t>egyértelműbben</a:t>
            </a:r>
            <a:r>
              <a:rPr lang="hu-HU" sz="1400" dirty="0"/>
              <a:t> kerül meghatározásra a kötelező szolgáltatási idő (minden munkanapon 8 és 12 óra között, havi átlagban munkanaponként 6 óra). </a:t>
            </a:r>
            <a:endParaRPr lang="hu-HU" sz="1400" dirty="0" smtClean="0"/>
          </a:p>
          <a:p>
            <a:pPr marL="0" indent="0" algn="just">
              <a:buNone/>
            </a:pPr>
            <a:r>
              <a:rPr lang="hu-HU" sz="1400" dirty="0" smtClean="0"/>
              <a:t>A </a:t>
            </a:r>
            <a:r>
              <a:rPr lang="hu-HU" sz="1400" dirty="0"/>
              <a:t>fennmaradó szolgáltatási időben a Gyerekház a mosási és egyéb szolgáltatásokat biztosítja. A kötelező szolgáltatási időn felüli nyitva tartást a hatályos szabályokkal egyezően a Gyerekház vezetője határozza meg a helyi igények alapján. </a:t>
            </a:r>
            <a:endParaRPr lang="hu-HU" sz="1400" dirty="0" smtClean="0"/>
          </a:p>
          <a:p>
            <a:pPr marL="0" indent="0" algn="just">
              <a:buNone/>
            </a:pPr>
            <a:r>
              <a:rPr lang="hu-HU" sz="1400" dirty="0" smtClean="0"/>
              <a:t>Változást </a:t>
            </a:r>
            <a:r>
              <a:rPr lang="hu-HU" sz="1400" dirty="0"/>
              <a:t>jelent a jelenleg hatályos szabályokhoz képest, hogy a </a:t>
            </a:r>
            <a:r>
              <a:rPr lang="hu-HU" sz="1400" b="1" dirty="0"/>
              <a:t>Gyerekház hosszabb időre, legfeljebb 3 hétre szüneteltetheti a szolgáltatás nyújtását</a:t>
            </a:r>
            <a:r>
              <a:rPr lang="hu-HU" sz="1400" dirty="0"/>
              <a:t>, egybefüggően azonban legfeljebb két hét időtartamban tarthat zárva.</a:t>
            </a:r>
          </a:p>
          <a:p>
            <a:pPr marL="0" indent="0" algn="just">
              <a:buNone/>
            </a:pPr>
            <a:endParaRPr lang="hu-HU" sz="1400" dirty="0" smtClean="0"/>
          </a:p>
          <a:p>
            <a:pPr marL="0" indent="0" algn="just">
              <a:buNone/>
            </a:pPr>
            <a:r>
              <a:rPr lang="hu-HU" sz="1400" b="1" dirty="0" smtClean="0"/>
              <a:t>A </a:t>
            </a:r>
            <a:r>
              <a:rPr lang="hu-HU" sz="1400" b="1" dirty="0"/>
              <a:t>Biztos Kezdet Gyerekház nyújtotta szolgáltatás rendszeres igénybe vevőjének meghatározása</a:t>
            </a:r>
            <a:r>
              <a:rPr lang="hu-HU" sz="1400" dirty="0"/>
              <a:t> tekintetében változást jelent, hogy az érintett gyermeknek nem az adott hónap nyitvatartási napjainak legalább 40, hanem 35%-ában kell a Gyerekházat látogatnia. A 3 éves kortól kötelező óvodáztatás előírásáig a Gyerekházakat rendszeresen látogató kisebb (0-2 éves) korcsoport számára korábban heti egy alkalom volt az elvárás, míg a 3-5 éveseknél heti 3 alkalom. Ez változott a kötelező óvodába járási életkor csökkentésével heti kettő alkalomra, azaz havi szinten a nyitva tartási napok 40%-ára. A Gyerekházat látogató gyermekek alacsony életkora indokolja, hogy a korábbi szabályhoz közelítsen a rendszeres igénybevétel (az egy nap 20% lenne), még így is jelentősen meghaladva azt. </a:t>
            </a:r>
            <a:endParaRPr lang="hu-HU" sz="1400" dirty="0" smtClean="0"/>
          </a:p>
          <a:p>
            <a:pPr marL="0" indent="0" algn="just">
              <a:buNone/>
            </a:pPr>
            <a:r>
              <a:rPr lang="hu-HU" sz="1400" dirty="0" smtClean="0"/>
              <a:t>Kivételesen </a:t>
            </a:r>
            <a:r>
              <a:rPr lang="hu-HU" sz="1400" dirty="0"/>
              <a:t>előfordul, hogy a </a:t>
            </a:r>
            <a:r>
              <a:rPr lang="hu-HU" sz="1400" b="1" dirty="0"/>
              <a:t>rendszeresen járó gyermek nem a szülővel</a:t>
            </a:r>
            <a:r>
              <a:rPr lang="hu-HU" sz="1400" dirty="0"/>
              <a:t>, hanem más hozzátartozóval, vagy másik, szintén a Gyerekházat látogató szülővel </a:t>
            </a:r>
            <a:r>
              <a:rPr lang="hu-HU" sz="1400" b="1" dirty="0"/>
              <a:t>jelenik meg a Gyerekházban, amit havonta legfeljebb két alkalommal tesz lehetővé a tervezet</a:t>
            </a:r>
            <a:r>
              <a:rPr lang="hu-HU" sz="1400" dirty="0"/>
              <a:t>. </a:t>
            </a:r>
            <a:endParaRPr lang="hu-HU" sz="1400" dirty="0" smtClean="0"/>
          </a:p>
          <a:p>
            <a:pPr marL="0" indent="0" algn="just">
              <a:buNone/>
            </a:pPr>
            <a:r>
              <a:rPr lang="hu-HU" sz="1400" dirty="0" smtClean="0"/>
              <a:t>Pontosítja </a:t>
            </a:r>
            <a:r>
              <a:rPr lang="hu-HU" sz="1400" dirty="0"/>
              <a:t>a tervezet azt is, összhangban a kötelező óvodáztatással, hogy a gyermeket születésétől kezdve annak az évnek az augusztus 31. napjáig lehet a Biztos Kezdet Gyerekház rendszeres igénybe vevőjeként beszámítani, amelyben a harmadik életévét betölti. </a:t>
            </a:r>
          </a:p>
        </p:txBody>
      </p:sp>
    </p:spTree>
    <p:extLst>
      <p:ext uri="{BB962C8B-B14F-4D97-AF65-F5344CB8AC3E}">
        <p14:creationId xmlns:p14="http://schemas.microsoft.com/office/powerpoint/2010/main" xmlns="" val="1519790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Biztos Kezdet Gyerekház </a:t>
            </a:r>
            <a:br>
              <a:rPr lang="hu-HU" b="1" dirty="0">
                <a:solidFill>
                  <a:srgbClr val="0070C0"/>
                </a:solidFill>
              </a:rPr>
            </a:br>
            <a:r>
              <a:rPr lang="hu-HU" sz="3300" b="1" dirty="0">
                <a:solidFill>
                  <a:srgbClr val="0070C0"/>
                </a:solidFill>
              </a:rPr>
              <a:t>tervezett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b="1" dirty="0"/>
              <a:t>A Biztos Kezdet Gyerekház napi jelenléti </a:t>
            </a:r>
            <a:r>
              <a:rPr lang="hu-HU" sz="2000" b="1" dirty="0" smtClean="0"/>
              <a:t>ív:</a:t>
            </a:r>
            <a:r>
              <a:rPr lang="hu-HU" sz="2000" dirty="0" smtClean="0"/>
              <a:t> nem </a:t>
            </a:r>
            <a:r>
              <a:rPr lang="hu-HU" sz="2000" dirty="0"/>
              <a:t>formanyomtatványt, hanem csak a kötelező adattartalmat határozza meg. </a:t>
            </a:r>
            <a:r>
              <a:rPr lang="hu-HU" sz="2000" dirty="0" smtClean="0"/>
              <a:t>A </a:t>
            </a:r>
            <a:r>
              <a:rPr lang="hu-HU" sz="2000" dirty="0"/>
              <a:t>közösségi rendezvényeken nem kell jelenléti ívet kitölteni.</a:t>
            </a:r>
          </a:p>
          <a:p>
            <a:pPr marL="0" indent="0" algn="just">
              <a:buNone/>
            </a:pPr>
            <a:r>
              <a:rPr lang="hu-HU" sz="2000" dirty="0"/>
              <a:t> </a:t>
            </a:r>
          </a:p>
          <a:p>
            <a:pPr marL="0" indent="0" algn="just">
              <a:buNone/>
            </a:pPr>
            <a:r>
              <a:rPr lang="hu-HU" sz="2000" b="1" dirty="0"/>
              <a:t>A Biztos Kezdet Gyerekházakban foglalkoztatottak képesítési előírása</a:t>
            </a:r>
            <a:r>
              <a:rPr lang="hu-HU" sz="2000" dirty="0"/>
              <a:t> </a:t>
            </a:r>
            <a:r>
              <a:rPr lang="hu-HU" sz="2000" dirty="0" smtClean="0"/>
              <a:t>vonatkozásában: 120 </a:t>
            </a:r>
            <a:r>
              <a:rPr lang="hu-HU" sz="2000" dirty="0"/>
              <a:t>órás Biztos Kezdet Alapképzés kiválthatja a szakirányú középfokú </a:t>
            </a:r>
            <a:r>
              <a:rPr lang="hu-HU" sz="2000" dirty="0" smtClean="0"/>
              <a:t>végzettséget.</a:t>
            </a:r>
          </a:p>
          <a:p>
            <a:pPr marL="0" indent="0" algn="just">
              <a:buNone/>
            </a:pPr>
            <a:r>
              <a:rPr lang="hu-HU" sz="2000" dirty="0" smtClean="0"/>
              <a:t>A </a:t>
            </a:r>
            <a:r>
              <a:rPr lang="hu-HU" sz="2000" dirty="0"/>
              <a:t>jelenleg vezetői és nem vezetői munkakörben foglalkoztatott munkatársaknak kellő felkészülési időt biztosítanak az átmeneti rendelkezések a tervezetben előírt képesítési feltételek teljesítésére.</a:t>
            </a:r>
          </a:p>
          <a:p>
            <a:pPr marL="0" indent="0" algn="just">
              <a:buNone/>
            </a:pPr>
            <a:r>
              <a:rPr lang="hu-HU" sz="2000" dirty="0"/>
              <a:t> </a:t>
            </a:r>
          </a:p>
          <a:p>
            <a:pPr marL="0" indent="0" algn="just">
              <a:buNone/>
            </a:pPr>
            <a:r>
              <a:rPr lang="hu-HU" sz="2000" b="1" dirty="0"/>
              <a:t>A Biztos Kezdet Gyerekház tárgyi </a:t>
            </a:r>
            <a:r>
              <a:rPr lang="hu-HU" sz="2000" b="1" dirty="0" smtClean="0"/>
              <a:t>feltételei:</a:t>
            </a:r>
            <a:r>
              <a:rPr lang="hu-HU" sz="2000" dirty="0" smtClean="0"/>
              <a:t> két </a:t>
            </a:r>
            <a:r>
              <a:rPr lang="hu-HU" sz="2000" dirty="0"/>
              <a:t>személyi számítógép biztosítása mellett előírásra került az internet-elérési lehetőség biztosítása </a:t>
            </a:r>
            <a:r>
              <a:rPr lang="hu-HU" sz="2000" dirty="0" smtClean="0"/>
              <a:t>is, illetve ruhaszárítási lehetőség </a:t>
            </a:r>
          </a:p>
        </p:txBody>
      </p:sp>
    </p:spTree>
    <p:extLst>
      <p:ext uri="{BB962C8B-B14F-4D97-AF65-F5344CB8AC3E}">
        <p14:creationId xmlns:p14="http://schemas.microsoft.com/office/powerpoint/2010/main" xmlns="" val="4096239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70C0"/>
                </a:solidFill>
              </a:rPr>
              <a:t>Biztos Kezdet Gyerekház </a:t>
            </a:r>
            <a:br>
              <a:rPr lang="hu-HU" b="1" dirty="0">
                <a:solidFill>
                  <a:srgbClr val="0070C0"/>
                </a:solidFill>
              </a:rPr>
            </a:br>
            <a:r>
              <a:rPr lang="hu-HU" sz="2700" b="1" dirty="0">
                <a:solidFill>
                  <a:srgbClr val="0070C0"/>
                </a:solidFill>
              </a:rPr>
              <a:t>tervezett </a:t>
            </a:r>
            <a:r>
              <a:rPr lang="hu-HU" sz="2700" b="1" dirty="0" smtClean="0">
                <a:solidFill>
                  <a:srgbClr val="0070C0"/>
                </a:solidFill>
              </a:rPr>
              <a:t>változások 191/2008 (VII. 30.) Korm. rendelet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200" dirty="0" smtClean="0"/>
              <a:t>A Biztos Kezdet Gyerekházak </a:t>
            </a:r>
            <a:r>
              <a:rPr lang="hu-HU" sz="2200" b="1" dirty="0" smtClean="0"/>
              <a:t>visszafizetési kötelezettségei</a:t>
            </a:r>
            <a:r>
              <a:rPr lang="hu-HU" sz="2200" dirty="0" smtClean="0"/>
              <a:t> is arányosításra kerültek.</a:t>
            </a:r>
          </a:p>
          <a:p>
            <a:pPr marL="0" indent="0" algn="just">
              <a:buNone/>
            </a:pPr>
            <a:endParaRPr lang="hu-HU" sz="2200" dirty="0" smtClean="0"/>
          </a:p>
          <a:p>
            <a:pPr marL="0" indent="0" algn="just">
              <a:buNone/>
            </a:pPr>
            <a:r>
              <a:rPr lang="hu-HU" sz="2200" dirty="0" smtClean="0"/>
              <a:t>Amennyiben a gyerekházban a szolgáltatást az adott hónapban nem veszi igénybe annyi gyermek, mint azt a település lakosságszámára kötelezően teljesítendő lenne, de eléri a kötelezően teljesítendő létszám felét, akkor csak a támogatás arányos részét kell visszafizetni, nem az egész hónapra eső összeget.</a:t>
            </a:r>
          </a:p>
          <a:p>
            <a:pPr marL="0" indent="0" algn="just">
              <a:buNone/>
            </a:pPr>
            <a:r>
              <a:rPr lang="hu-HU" sz="2200" dirty="0" smtClean="0"/>
              <a:t>Ha nem éri el a rendszerese igénybevevők létszáma a kötelező létszám 50%-át sem, akkor továbbra is az egész hónapra eső támogatási  összeget vissza kell fizetnie.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xmlns="" val="3676792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1996</Words>
  <Application>Microsoft Office PowerPoint</Application>
  <PresentationFormat>Diavetítés a képernyőre (4:3 oldalarány)</PresentationFormat>
  <Paragraphs>208</Paragraphs>
  <Slides>22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„A múlt diktálja a jövőt?"  30, illetve 20 év a családok és a gyermekek szolgálatában.</vt:lpstr>
      <vt:lpstr>2. dia</vt:lpstr>
      <vt:lpstr>Stratégiai keretek</vt:lpstr>
      <vt:lpstr>Magyar Nemzeti Társadalmi Felzárkózási Stratégia intézkedéseinek beavatkozási területek szerinti megoszlása</vt:lpstr>
      <vt:lpstr>Gyvt - Tanoda - Biztos Kezdet Gyerekház </vt:lpstr>
      <vt:lpstr>Biztos Kezdet Gyerekház  tervezett változások</vt:lpstr>
      <vt:lpstr>Biztos Kezdet Gyerekház  tervezett változások</vt:lpstr>
      <vt:lpstr>Biztos Kezdet Gyerekház  tervezett változások</vt:lpstr>
      <vt:lpstr>Biztos Kezdet Gyerekház  tervezett változások 191/2008 (VII. 30.) Korm. rendelet</vt:lpstr>
      <vt:lpstr>Biztos Kezdet Gyerekház  tervezett változások</vt:lpstr>
      <vt:lpstr>Tanoda</vt:lpstr>
      <vt:lpstr>Tanoda</vt:lpstr>
      <vt:lpstr>Tanoda - tervezet</vt:lpstr>
      <vt:lpstr>Tanoda - tervezet</vt:lpstr>
      <vt:lpstr>Tanoda - tervezet</vt:lpstr>
      <vt:lpstr>Tanoda - tervezet</vt:lpstr>
      <vt:lpstr>Tanoda - tervezet</vt:lpstr>
      <vt:lpstr>Tanoda - tervezet</vt:lpstr>
      <vt:lpstr>Tanoda</vt:lpstr>
      <vt:lpstr>Tanoda - Biztos Kezdet Gyerekház</vt:lpstr>
      <vt:lpstr>21. dia</vt:lpstr>
      <vt:lpstr>   Köszönöm a figyelmet!  ivan.soros@emmi.gov.hu </vt:lpstr>
    </vt:vector>
  </TitlesOfParts>
  <Company>KD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 múlt diktálja a jövőt?"  30, illetve 20 év a családok és a gyermekek szolgálatában.</dc:title>
  <dc:creator>Sörös Iván</dc:creator>
  <cp:lastModifiedBy>Kitti</cp:lastModifiedBy>
  <cp:revision>35</cp:revision>
  <dcterms:created xsi:type="dcterms:W3CDTF">2018-10-05T07:22:30Z</dcterms:created>
  <dcterms:modified xsi:type="dcterms:W3CDTF">2018-10-10T06:43:08Z</dcterms:modified>
</cp:coreProperties>
</file>